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76" r:id="rId4"/>
    <p:sldId id="277" r:id="rId5"/>
    <p:sldId id="278" r:id="rId6"/>
    <p:sldId id="279" r:id="rId7"/>
    <p:sldId id="280" r:id="rId8"/>
    <p:sldId id="281" r:id="rId9"/>
    <p:sldId id="258" r:id="rId10"/>
    <p:sldId id="260" r:id="rId11"/>
    <p:sldId id="285" r:id="rId12"/>
    <p:sldId id="287" r:id="rId13"/>
    <p:sldId id="261" r:id="rId14"/>
    <p:sldId id="288" r:id="rId15"/>
    <p:sldId id="262" r:id="rId16"/>
    <p:sldId id="289" r:id="rId17"/>
    <p:sldId id="290" r:id="rId18"/>
    <p:sldId id="325" r:id="rId19"/>
    <p:sldId id="293" r:id="rId20"/>
    <p:sldId id="263" r:id="rId21"/>
    <p:sldId id="294" r:id="rId22"/>
    <p:sldId id="264" r:id="rId23"/>
    <p:sldId id="265" r:id="rId24"/>
    <p:sldId id="292" r:id="rId25"/>
    <p:sldId id="295" r:id="rId26"/>
    <p:sldId id="331" r:id="rId27"/>
    <p:sldId id="296" r:id="rId28"/>
    <p:sldId id="330" r:id="rId29"/>
    <p:sldId id="267" r:id="rId30"/>
    <p:sldId id="286" r:id="rId31"/>
    <p:sldId id="322" r:id="rId32"/>
    <p:sldId id="291" r:id="rId33"/>
    <p:sldId id="266" r:id="rId34"/>
    <p:sldId id="323" r:id="rId35"/>
    <p:sldId id="268" r:id="rId36"/>
    <p:sldId id="301" r:id="rId37"/>
    <p:sldId id="302" r:id="rId38"/>
    <p:sldId id="300" r:id="rId39"/>
    <p:sldId id="283" r:id="rId40"/>
    <p:sldId id="321" r:id="rId41"/>
    <p:sldId id="317" r:id="rId42"/>
    <p:sldId id="318" r:id="rId43"/>
    <p:sldId id="324" r:id="rId44"/>
    <p:sldId id="297" r:id="rId45"/>
    <p:sldId id="298" r:id="rId46"/>
    <p:sldId id="299" r:id="rId47"/>
    <p:sldId id="319" r:id="rId48"/>
    <p:sldId id="327" r:id="rId49"/>
    <p:sldId id="328" r:id="rId50"/>
    <p:sldId id="329" r:id="rId51"/>
    <p:sldId id="303" r:id="rId52"/>
    <p:sldId id="305" r:id="rId53"/>
    <p:sldId id="310" r:id="rId54"/>
    <p:sldId id="269" r:id="rId55"/>
    <p:sldId id="311" r:id="rId56"/>
    <p:sldId id="282" r:id="rId57"/>
    <p:sldId id="306" r:id="rId58"/>
    <p:sldId id="304" r:id="rId59"/>
    <p:sldId id="284" r:id="rId60"/>
    <p:sldId id="316" r:id="rId61"/>
    <p:sldId id="308" r:id="rId62"/>
    <p:sldId id="309" r:id="rId63"/>
    <p:sldId id="270" r:id="rId64"/>
    <p:sldId id="272" r:id="rId65"/>
    <p:sldId id="273" r:id="rId66"/>
    <p:sldId id="313" r:id="rId67"/>
    <p:sldId id="320" r:id="rId68"/>
    <p:sldId id="312" r:id="rId69"/>
    <p:sldId id="314" r:id="rId70"/>
    <p:sldId id="315" r:id="rId71"/>
    <p:sldId id="274" r:id="rId72"/>
    <p:sldId id="307" r:id="rId73"/>
    <p:sldId id="326" r:id="rId74"/>
    <p:sldId id="27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E9285-475E-4D65-A057-236F94F3B8CB}"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166CA-475C-423E-BEBB-479E933F0291}" type="slidenum">
              <a:rPr lang="en-US" smtClean="0"/>
              <a:t>‹#›</a:t>
            </a:fld>
            <a:endParaRPr lang="en-US"/>
          </a:p>
        </p:txBody>
      </p:sp>
    </p:spTree>
    <p:extLst>
      <p:ext uri="{BB962C8B-B14F-4D97-AF65-F5344CB8AC3E}">
        <p14:creationId xmlns:p14="http://schemas.microsoft.com/office/powerpoint/2010/main" val="9643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Shadow_banking_system#cite_ref-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a:t>
            </a:fld>
            <a:endParaRPr lang="en-US"/>
          </a:p>
        </p:txBody>
      </p:sp>
    </p:spTree>
    <p:extLst>
      <p:ext uri="{BB962C8B-B14F-4D97-AF65-F5344CB8AC3E}">
        <p14:creationId xmlns:p14="http://schemas.microsoft.com/office/powerpoint/2010/main" val="404592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bubble – interpret cartoon. (</a:t>
            </a:r>
            <a:r>
              <a:rPr lang="en-US" b="1" dirty="0" smtClean="0"/>
              <a:t>not</a:t>
            </a:r>
            <a:r>
              <a:rPr lang="en-US" dirty="0" smtClean="0"/>
              <a:t> Wikipedia, please do not replicate)</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11</a:t>
            </a:fld>
            <a:endParaRPr lang="en-US"/>
          </a:p>
        </p:txBody>
      </p:sp>
    </p:spTree>
    <p:extLst>
      <p:ext uri="{BB962C8B-B14F-4D97-AF65-F5344CB8AC3E}">
        <p14:creationId xmlns:p14="http://schemas.microsoft.com/office/powerpoint/2010/main" val="21907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casino scene represents the recklessness leading to the financial crisis</a:t>
            </a:r>
            <a:r>
              <a:rPr lang="en-US" baseline="0" dirty="0" smtClean="0"/>
              <a:t> of 2008.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12</a:t>
            </a:fld>
            <a:endParaRPr lang="en-US"/>
          </a:p>
        </p:txBody>
      </p:sp>
    </p:spTree>
    <p:extLst>
      <p:ext uri="{BB962C8B-B14F-4D97-AF65-F5344CB8AC3E}">
        <p14:creationId xmlns:p14="http://schemas.microsoft.com/office/powerpoint/2010/main" val="38050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symbolism in this painting by John </a:t>
            </a:r>
            <a:r>
              <a:rPr lang="en-US" dirty="0" err="1" smtClean="0"/>
              <a:t>Gast</a:t>
            </a:r>
            <a:r>
              <a:rPr lang="en-US" dirty="0" smtClean="0"/>
              <a:t>?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13</a:t>
            </a:fld>
            <a:endParaRPr lang="en-US"/>
          </a:p>
        </p:txBody>
      </p:sp>
    </p:spTree>
    <p:extLst>
      <p:ext uri="{BB962C8B-B14F-4D97-AF65-F5344CB8AC3E}">
        <p14:creationId xmlns:p14="http://schemas.microsoft.com/office/powerpoint/2010/main" val="294877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Senators Carter Glass and Henry B. </a:t>
            </a:r>
            <a:r>
              <a:rPr lang="en-US" dirty="0" err="1" smtClean="0"/>
              <a:t>Steagall</a:t>
            </a:r>
            <a:r>
              <a:rPr lang="en-US" dirty="0" smtClean="0"/>
              <a:t>, the co-sponsors of the Glass-</a:t>
            </a:r>
            <a:r>
              <a:rPr lang="en-US" dirty="0" err="1" smtClean="0"/>
              <a:t>Steagall</a:t>
            </a:r>
            <a:r>
              <a:rPr lang="en-US" dirty="0" smtClean="0"/>
              <a:t> Act in 1933. Regulated commercial</a:t>
            </a:r>
            <a:r>
              <a:rPr lang="en-US" baseline="0" dirty="0" smtClean="0"/>
              <a:t> and investment banks.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15</a:t>
            </a:fld>
            <a:endParaRPr lang="en-US"/>
          </a:p>
        </p:txBody>
      </p:sp>
    </p:spTree>
    <p:extLst>
      <p:ext uri="{BB962C8B-B14F-4D97-AF65-F5344CB8AC3E}">
        <p14:creationId xmlns:p14="http://schemas.microsoft.com/office/powerpoint/2010/main" val="377172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Bank sign indicating the original insurance limit offered by the FDIC of $2,500 in 1934.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16</a:t>
            </a:fld>
            <a:endParaRPr lang="en-US"/>
          </a:p>
        </p:txBody>
      </p:sp>
    </p:spTree>
    <p:extLst>
      <p:ext uri="{BB962C8B-B14F-4D97-AF65-F5344CB8AC3E}">
        <p14:creationId xmlns:p14="http://schemas.microsoft.com/office/powerpoint/2010/main" val="406540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from Economist Mark </a:t>
            </a:r>
            <a:r>
              <a:rPr lang="en-US" sz="1200" kern="1200" dirty="0" err="1" smtClean="0">
                <a:solidFill>
                  <a:schemeClr val="tx1"/>
                </a:solidFill>
                <a:effectLst/>
                <a:latin typeface="+mn-lt"/>
                <a:ea typeface="+mn-ea"/>
                <a:cs typeface="+mn-cs"/>
              </a:rPr>
              <a:t>Zandi's</a:t>
            </a:r>
            <a:r>
              <a:rPr lang="en-US" sz="1200" kern="1200" dirty="0" smtClean="0">
                <a:solidFill>
                  <a:schemeClr val="tx1"/>
                </a:solidFill>
                <a:effectLst/>
                <a:latin typeface="+mn-lt"/>
                <a:ea typeface="+mn-ea"/>
                <a:cs typeface="+mn-cs"/>
              </a:rPr>
              <a:t> FCIC Testimony Explanation From Economist Mark </a:t>
            </a:r>
            <a:r>
              <a:rPr lang="en-US" sz="1200" kern="1200" dirty="0" err="1" smtClean="0">
                <a:solidFill>
                  <a:schemeClr val="tx1"/>
                </a:solidFill>
                <a:effectLst/>
                <a:latin typeface="+mn-lt"/>
                <a:ea typeface="+mn-ea"/>
                <a:cs typeface="+mn-cs"/>
              </a:rPr>
              <a:t>Zandi's</a:t>
            </a:r>
            <a:r>
              <a:rPr lang="en-US" sz="1200" kern="1200" dirty="0" smtClean="0">
                <a:solidFill>
                  <a:schemeClr val="tx1"/>
                </a:solidFill>
                <a:effectLst/>
                <a:latin typeface="+mn-lt"/>
                <a:ea typeface="+mn-ea"/>
                <a:cs typeface="+mn-cs"/>
              </a:rPr>
              <a:t> January 2010 testimony to the Financial Crisis Inquiry Commission: "The securitization markets also remain impaired, as investors anticipate more loan losses. Investors are also uncertain about coming legal and accounting rule changes and regulatory reforms. Private bond issuance of residential and commercial mortgage-backed securities, asset-backed securities, and CDOs peaked in 2006 at close to $2 trillion...In 2009, private issuance was less than $150 billion, and almost all of it was asset-backed issuance supported by the Federal Reserve's TALF program to aid credit card, auto and small-business lenders. Issuance of residential and commercial mortgage-backed securities and CDOs remains dormant." Banks and other financial institutions packaged various types of loans (including mortgages) into securities and sold them to global investors. This is called securitization. In exchange for purchasing the investment, the investor receives a right to the cash flows from the underlying loans specified for the security. The chart shows how this financing source dried-up, meaning that non-prime mortgages and other types of loans could not be originated and sold to investors. </a:t>
            </a:r>
            <a:r>
              <a:rPr lang="en-US" sz="1200" kern="1200" dirty="0" smtClean="0">
                <a:solidFill>
                  <a:schemeClr val="tx1"/>
                </a:solidFill>
                <a:effectLst/>
                <a:latin typeface="+mn-lt"/>
                <a:ea typeface="+mn-ea"/>
                <a:cs typeface="+mn-cs"/>
                <a:hlinkClick r:id="rId3"/>
              </a:rPr>
              <a:t>↑</a:t>
            </a:r>
            <a:r>
              <a:rPr lang="en-US" sz="1200" kern="1200" dirty="0" smtClean="0">
                <a:solidFill>
                  <a:schemeClr val="tx1"/>
                </a:solidFill>
                <a:effectLst/>
                <a:latin typeface="+mn-lt"/>
                <a:ea typeface="+mn-ea"/>
                <a:cs typeface="+mn-cs"/>
              </a:rPr>
              <a:t> Testimony of Mark </a:t>
            </a:r>
            <a:r>
              <a:rPr lang="en-US" sz="1200" kern="1200" dirty="0" err="1" smtClean="0">
                <a:solidFill>
                  <a:schemeClr val="tx1"/>
                </a:solidFill>
                <a:effectLst/>
                <a:latin typeface="+mn-lt"/>
                <a:ea typeface="+mn-ea"/>
                <a:cs typeface="+mn-cs"/>
              </a:rPr>
              <a:t>Zandi</a:t>
            </a:r>
            <a:r>
              <a:rPr lang="en-US" sz="1200" kern="1200" dirty="0" smtClean="0">
                <a:solidFill>
                  <a:schemeClr val="tx1"/>
                </a:solidFill>
                <a:effectLst/>
                <a:latin typeface="+mn-lt"/>
                <a:ea typeface="+mn-ea"/>
                <a:cs typeface="+mn-cs"/>
              </a:rPr>
              <a:t> to Financial Crisis Inquiry Commission-January 2010.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17</a:t>
            </a:fld>
            <a:endParaRPr lang="en-US"/>
          </a:p>
        </p:txBody>
      </p:sp>
    </p:spTree>
    <p:extLst>
      <p:ext uri="{BB962C8B-B14F-4D97-AF65-F5344CB8AC3E}">
        <p14:creationId xmlns:p14="http://schemas.microsoft.com/office/powerpoint/2010/main" val="105810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Comparison of the growth of traditional banking and shadow banking.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18</a:t>
            </a:fld>
            <a:endParaRPr lang="en-US"/>
          </a:p>
        </p:txBody>
      </p:sp>
    </p:spTree>
    <p:extLst>
      <p:ext uri="{BB962C8B-B14F-4D97-AF65-F5344CB8AC3E}">
        <p14:creationId xmlns:p14="http://schemas.microsoft.com/office/powerpoint/2010/main" val="165227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Seal of the United States Federal Reserve System. The seal has most of the elements of the Board of Governors seal. A version is printed on all U.S. Federal Reserve Notes redesigned since 1996 (replacing the letter of the bank which printed the note, which was used in earlier designs). 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19</a:t>
            </a:fld>
            <a:endParaRPr lang="en-US"/>
          </a:p>
        </p:txBody>
      </p:sp>
    </p:spTree>
    <p:extLst>
      <p:ext uri="{BB962C8B-B14F-4D97-AF65-F5344CB8AC3E}">
        <p14:creationId xmlns:p14="http://schemas.microsoft.com/office/powerpoint/2010/main" val="89715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Goldman Sacs Tower, at 30 Hudson St., in Jersey City, New Jersey is famous for, among</a:t>
            </a:r>
            <a:r>
              <a:rPr lang="en-US" baseline="0" dirty="0" smtClean="0"/>
              <a:t> other things, producing several secretaries of the treasury, including Robert Rubin and Hank Paulson. They were instrumental in pushing deregulation of banks.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20</a:t>
            </a:fld>
            <a:endParaRPr lang="en-US"/>
          </a:p>
        </p:txBody>
      </p:sp>
    </p:spTree>
    <p:extLst>
      <p:ext uri="{BB962C8B-B14F-4D97-AF65-F5344CB8AC3E}">
        <p14:creationId xmlns:p14="http://schemas.microsoft.com/office/powerpoint/2010/main" val="4162714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Gramm, Leach,</a:t>
            </a:r>
            <a:r>
              <a:rPr lang="en-US" baseline="0" dirty="0" smtClean="0"/>
              <a:t> </a:t>
            </a:r>
            <a:r>
              <a:rPr lang="en-US" baseline="0" dirty="0" err="1" smtClean="0"/>
              <a:t>Biley</a:t>
            </a:r>
            <a:r>
              <a:rPr lang="en-US" baseline="0" dirty="0" smtClean="0"/>
              <a:t> (left to right) Act or the Financial Services Modernization Act reduced banking regulations in 1999.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21</a:t>
            </a:fld>
            <a:endParaRPr lang="en-US"/>
          </a:p>
        </p:txBody>
      </p:sp>
    </p:spTree>
    <p:extLst>
      <p:ext uri="{BB962C8B-B14F-4D97-AF65-F5344CB8AC3E}">
        <p14:creationId xmlns:p14="http://schemas.microsoft.com/office/powerpoint/2010/main" val="382942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 Ponzi circa</a:t>
            </a:r>
            <a:r>
              <a:rPr lang="en-US" baseline="0" dirty="0" smtClean="0">
                <a:effectLst/>
              </a:rPr>
              <a:t> 1920, </a:t>
            </a:r>
            <a:r>
              <a:rPr lang="en-US" dirty="0" smtClean="0">
                <a:effectLst/>
              </a:rPr>
              <a:t>Ponzi aka "Charles Bianchi" under arrest circa 1910 (r).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a:t>
            </a:fld>
            <a:endParaRPr lang="en-US"/>
          </a:p>
        </p:txBody>
      </p:sp>
    </p:spTree>
    <p:extLst>
      <p:ext uri="{BB962C8B-B14F-4D97-AF65-F5344CB8AC3E}">
        <p14:creationId xmlns:p14="http://schemas.microsoft.com/office/powerpoint/2010/main" val="77921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Brooksley</a:t>
            </a:r>
            <a:r>
              <a:rPr lang="en-US" dirty="0" smtClean="0"/>
              <a:t> Borne warned</a:t>
            </a:r>
            <a:r>
              <a:rPr lang="en-US" baseline="0" dirty="0" smtClean="0"/>
              <a:t> of the dangers of the unregulated derivatives market. Her warnings were quashed by Greenspan, Rubin, and others.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22</a:t>
            </a:fld>
            <a:endParaRPr lang="en-US"/>
          </a:p>
        </p:txBody>
      </p:sp>
    </p:spTree>
    <p:extLst>
      <p:ext uri="{BB962C8B-B14F-4D97-AF65-F5344CB8AC3E}">
        <p14:creationId xmlns:p14="http://schemas.microsoft.com/office/powerpoint/2010/main" val="140697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Marriner</a:t>
            </a:r>
            <a:r>
              <a:rPr lang="en-US" baseline="0" dirty="0" smtClean="0"/>
              <a:t> S. Eccles Federal Reserve Board building in Washington D. C.  Who was </a:t>
            </a:r>
            <a:r>
              <a:rPr lang="en-US" baseline="0" dirty="0" err="1" smtClean="0"/>
              <a:t>Marriner</a:t>
            </a:r>
            <a:r>
              <a:rPr lang="en-US" baseline="0" dirty="0" smtClean="0"/>
              <a:t> Eccles?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23</a:t>
            </a:fld>
            <a:endParaRPr lang="en-US"/>
          </a:p>
        </p:txBody>
      </p:sp>
    </p:spTree>
    <p:extLst>
      <p:ext uri="{BB962C8B-B14F-4D97-AF65-F5344CB8AC3E}">
        <p14:creationId xmlns:p14="http://schemas.microsoft.com/office/powerpoint/2010/main" val="1676818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Organization of the Federal Reserve System.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24</a:t>
            </a:fld>
            <a:endParaRPr lang="en-US"/>
          </a:p>
        </p:txBody>
      </p:sp>
    </p:spTree>
    <p:extLst>
      <p:ext uri="{BB962C8B-B14F-4D97-AF65-F5344CB8AC3E}">
        <p14:creationId xmlns:p14="http://schemas.microsoft.com/office/powerpoint/2010/main" val="234222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Alan Greenspan, former chairman of the Board of Governors, The Federal Reserve Board, USA.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25</a:t>
            </a:fld>
            <a:endParaRPr lang="en-US"/>
          </a:p>
        </p:txBody>
      </p:sp>
    </p:spTree>
    <p:extLst>
      <p:ext uri="{BB962C8B-B14F-4D97-AF65-F5344CB8AC3E}">
        <p14:creationId xmlns:p14="http://schemas.microsoft.com/office/powerpoint/2010/main" val="140215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a:t>
            </a:r>
            <a:endParaRPr lang="en-US"/>
          </a:p>
        </p:txBody>
      </p:sp>
      <p:sp>
        <p:nvSpPr>
          <p:cNvPr id="4" name="Slide Number Placeholder 3"/>
          <p:cNvSpPr>
            <a:spLocks noGrp="1"/>
          </p:cNvSpPr>
          <p:nvPr>
            <p:ph type="sldNum" sz="quarter" idx="10"/>
          </p:nvPr>
        </p:nvSpPr>
        <p:spPr/>
        <p:txBody>
          <a:bodyPr/>
          <a:lstStyle/>
          <a:p>
            <a:fld id="{D6B166CA-475C-423E-BEBB-479E933F0291}" type="slidenum">
              <a:rPr lang="en-US" smtClean="0"/>
              <a:t>26</a:t>
            </a:fld>
            <a:endParaRPr lang="en-US"/>
          </a:p>
        </p:txBody>
      </p:sp>
    </p:spTree>
    <p:extLst>
      <p:ext uri="{BB962C8B-B14F-4D97-AF65-F5344CB8AC3E}">
        <p14:creationId xmlns:p14="http://schemas.microsoft.com/office/powerpoint/2010/main" val="335965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Annual inflation rates in the United States from 1666 to 2004.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27</a:t>
            </a:fld>
            <a:endParaRPr lang="en-US"/>
          </a:p>
        </p:txBody>
      </p:sp>
    </p:spTree>
    <p:extLst>
      <p:ext uri="{BB962C8B-B14F-4D97-AF65-F5344CB8AC3E}">
        <p14:creationId xmlns:p14="http://schemas.microsoft.com/office/powerpoint/2010/main" val="2603266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Federal Reserve holdings of treasury (blue) and mortgage-backed securities (red).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28</a:t>
            </a:fld>
            <a:endParaRPr lang="en-US"/>
          </a:p>
        </p:txBody>
      </p:sp>
    </p:spTree>
    <p:extLst>
      <p:ext uri="{BB962C8B-B14F-4D97-AF65-F5344CB8AC3E}">
        <p14:creationId xmlns:p14="http://schemas.microsoft.com/office/powerpoint/2010/main" val="154949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US mortgage brokerage company advertising</a:t>
            </a:r>
            <a:r>
              <a:rPr lang="en-US" baseline="0" dirty="0" smtClean="0"/>
              <a:t> subprime mortgages on their door in July 2008.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29</a:t>
            </a:fld>
            <a:endParaRPr lang="en-US"/>
          </a:p>
        </p:txBody>
      </p:sp>
    </p:spTree>
    <p:extLst>
      <p:ext uri="{BB962C8B-B14F-4D97-AF65-F5344CB8AC3E}">
        <p14:creationId xmlns:p14="http://schemas.microsoft.com/office/powerpoint/2010/main" val="3755898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PP slide imply?  (</a:t>
            </a:r>
            <a:r>
              <a:rPr lang="en-US" b="1" dirty="0" smtClean="0"/>
              <a:t>not</a:t>
            </a:r>
            <a:r>
              <a:rPr lang="en-US" dirty="0" smtClean="0"/>
              <a:t> Wikipedia, please do not replicate) </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30</a:t>
            </a:fld>
            <a:endParaRPr lang="en-US"/>
          </a:p>
        </p:txBody>
      </p:sp>
    </p:spTree>
    <p:extLst>
      <p:ext uri="{BB962C8B-B14F-4D97-AF65-F5344CB8AC3E}">
        <p14:creationId xmlns:p14="http://schemas.microsoft.com/office/powerpoint/2010/main" val="438229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Chart showing feedback loops within housing market and with financial market and economy Description This diagram explains two vicious cycles at the heart of the subprime mortgage crisis. Cycle One: Housing Market The first cycle is within the housing market. Voluntary or involuntary foreclosures increase the supply of homes, which lowers home prices creating further negative equity. By September 2008, average U.S. housing prices had declined by over 20% from their mid-2006 peak. This major and unexpected decline in house prices means that many borrowers have zero or negative equity in their homes, meaning their homes were worth less than their mortgages. As of March 2008, an estimated 8.8 million borrowers — 10.8% of all homeowners — had negative equity in their homes, a number that is believed to have risen to 12 million by November 2008. Borrowers in this situation have an incentive to "walk away" from their mortgages and abandon their homes, even though doing so will damage their credit rating for a number of years. The reason is that unlike what is the case in most other countries, American residential mortgages are non-recourse loans; once the creditor has regained the property purchased with a mortgage in default, he has no further claim against the defaulting borrower's income or assets. As more borrowers stop paying their mortgage payments, foreclosures and the supply of homes for sale increase. This places downward pressure on housing prices, which further lowers homeowners' equity. The decline in mortgage payments also reduces the value of mortgage-backed securities, which erodes the net worth and financial health of banks. This vicious cycle is at the heart of the crisis. Cycle Two: Financial Market and Feedback into Housing Market Foreclosures reduce the cash flowing into banks and the value of mortgage-backed securities (MBS) widely held by banks. Banks incur losses and require additional funds (“recapitalization”). If banks are not capitalized sufficiently to lend, economic activity slows and unemployment increases, which further increases foreclosures. As of August 2008, financial firms around the globe have written down their holdings of subprime related securities by US$501 billion. Mortgage defaults and provisions for future defaults caused profits at the 8533 USA depository institutions insured by the FDIC to decline from $35.2 billion in 2006 Q4 billion to $646 million in the same quarter a year later, a decline of 98%. 2007 Q4 saw the worst bank and thrift quarterly performance since 1990. In all of 2007, insured depository institutions earned approximately $100 billion, down 31% from a record profit of $145 billion in 2006. Profits declined from $35.6 billion in 2007 Q1 to $19.3 billion in 2008 Q1, a decline of 46%. Federal Reserve data indicates banks have significantly tightened lending standards throughout the crisis.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Unemployment in the U.S. has increased to a 14-year high as of November 2008. Further Sources and Solutions Economist </a:t>
            </a:r>
            <a:r>
              <a:rPr lang="en-US" sz="1200" kern="1200" dirty="0" err="1" smtClean="0">
                <a:solidFill>
                  <a:schemeClr val="tx1"/>
                </a:solidFill>
                <a:effectLst/>
                <a:latin typeface="+mn-lt"/>
                <a:ea typeface="+mn-ea"/>
                <a:cs typeface="+mn-cs"/>
              </a:rPr>
              <a:t>Nouriel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Roubini</a:t>
            </a:r>
            <a:r>
              <a:rPr lang="en-US" sz="1200" kern="1200" dirty="0" smtClean="0">
                <a:solidFill>
                  <a:schemeClr val="tx1"/>
                </a:solidFill>
                <a:effectLst/>
                <a:latin typeface="+mn-lt"/>
                <a:ea typeface="+mn-ea"/>
                <a:cs typeface="+mn-cs"/>
              </a:rPr>
              <a:t> described the vicious cycles within and across the housing market and financial markets during interviews with Charlie Rose in September and October 2008. He further describes the crisis in these other video segments. He called for an additional $250 billion to help recapitalize the banks, closure of insolvent "zombie" banks, regulatory overhaul, and $300 billion in infrastructure spending during these interviews. References See also The images below contain additional high-level explanation of the crisis further citations. </a:t>
            </a:r>
            <a:r>
              <a:rPr lang="en-US" sz="1200" kern="1200" dirty="0" err="1" smtClean="0">
                <a:solidFill>
                  <a:schemeClr val="tx1"/>
                </a:solidFill>
                <a:effectLst/>
                <a:latin typeface="+mn-lt"/>
                <a:ea typeface="+mn-ea"/>
                <a:cs typeface="+mn-cs"/>
              </a:rPr>
              <a:t>thumb|Factors</a:t>
            </a:r>
            <a:r>
              <a:rPr lang="en-US" sz="1200" kern="1200" dirty="0" smtClean="0">
                <a:solidFill>
                  <a:schemeClr val="tx1"/>
                </a:solidFill>
                <a:effectLst/>
                <a:latin typeface="+mn-lt"/>
                <a:ea typeface="+mn-ea"/>
                <a:cs typeface="+mn-cs"/>
              </a:rPr>
              <a:t> Contributing to Housing Bubble – Diagram 1 of 2 </a:t>
            </a:r>
            <a:r>
              <a:rPr lang="en-US" sz="1200" kern="1200" dirty="0" err="1" smtClean="0">
                <a:solidFill>
                  <a:schemeClr val="tx1"/>
                </a:solidFill>
                <a:effectLst/>
                <a:latin typeface="+mn-lt"/>
                <a:ea typeface="+mn-ea"/>
                <a:cs typeface="+mn-cs"/>
              </a:rPr>
              <a:t>thumb|Domino</a:t>
            </a:r>
            <a:r>
              <a:rPr lang="en-US" sz="1200" kern="1200" dirty="0" smtClean="0">
                <a:solidFill>
                  <a:schemeClr val="tx1"/>
                </a:solidFill>
                <a:effectLst/>
                <a:latin typeface="+mn-lt"/>
                <a:ea typeface="+mn-ea"/>
                <a:cs typeface="+mn-cs"/>
              </a:rPr>
              <a:t> Effect As Housing Prices Declined – Diagram 2 of 2 Wikipedia </a:t>
            </a:r>
            <a:r>
              <a:rPr lang="en-US" dirty="0" err="1" smtClean="0">
                <a:effectLst/>
              </a:rPr>
              <a:t>Farcaster</a:t>
            </a:r>
            <a:r>
              <a:rPr lang="en-US" dirty="0" smtClean="0">
                <a:effectLst/>
              </a:rPr>
              <a:t> at </a:t>
            </a:r>
            <a:r>
              <a:rPr lang="en-US" dirty="0" err="1" smtClean="0">
                <a:effectLst/>
              </a:rPr>
              <a:t>en.wikipedia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31</a:t>
            </a:fld>
            <a:endParaRPr lang="en-US"/>
          </a:p>
        </p:txBody>
      </p:sp>
    </p:spTree>
    <p:extLst>
      <p:ext uri="{BB962C8B-B14F-4D97-AF65-F5344CB8AC3E}">
        <p14:creationId xmlns:p14="http://schemas.microsoft.com/office/powerpoint/2010/main" val="170068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Forestry work in Austria.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a:t>
            </a:fld>
            <a:endParaRPr lang="en-US"/>
          </a:p>
        </p:txBody>
      </p:sp>
    </p:spTree>
    <p:extLst>
      <p:ext uri="{BB962C8B-B14F-4D97-AF65-F5344CB8AC3E}">
        <p14:creationId xmlns:p14="http://schemas.microsoft.com/office/powerpoint/2010/main" val="1693689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table shows mortgage-backed security issuances over time. This image is public domain. It was created by and used by the US congressional budget office (CBO, Congressional Budget Office).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32</a:t>
            </a:fld>
            <a:endParaRPr lang="en-US"/>
          </a:p>
        </p:txBody>
      </p:sp>
    </p:spTree>
    <p:extLst>
      <p:ext uri="{BB962C8B-B14F-4D97-AF65-F5344CB8AC3E}">
        <p14:creationId xmlns:p14="http://schemas.microsoft.com/office/powerpoint/2010/main" val="3515769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33</a:t>
            </a:fld>
            <a:endParaRPr lang="en-US"/>
          </a:p>
        </p:txBody>
      </p:sp>
    </p:spTree>
    <p:extLst>
      <p:ext uri="{BB962C8B-B14F-4D97-AF65-F5344CB8AC3E}">
        <p14:creationId xmlns:p14="http://schemas.microsoft.com/office/powerpoint/2010/main" val="2783475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Growth in mortgage loan fraud based upon US Department of the Treasury Suspicious Activity Report Analysis. Department of Treasury, Financial Crimes Enforcement Network. </a:t>
            </a:r>
            <a:r>
              <a:rPr lang="en-US" sz="1200" kern="1200" dirty="0" smtClean="0">
                <a:solidFill>
                  <a:schemeClr val="tx1"/>
                </a:solidFill>
                <a:effectLst/>
                <a:latin typeface="+mn-lt"/>
                <a:ea typeface="+mn-ea"/>
                <a:cs typeface="+mn-cs"/>
              </a:rPr>
              <a:t>Wikipedia</a:t>
            </a:r>
          </a:p>
          <a:p>
            <a:endParaRPr lang="en-US" dirty="0" smtClean="0">
              <a:effectLst/>
            </a:endParaRPr>
          </a:p>
          <a:p>
            <a:pPr fontAlgn="t"/>
            <a:r>
              <a:rPr lang="en-US" sz="1200" kern="1200" dirty="0" smtClean="0">
                <a:solidFill>
                  <a:schemeClr val="tx1"/>
                </a:solidFill>
                <a:effectLst/>
                <a:latin typeface="+mn-lt"/>
                <a:ea typeface="+mn-ea"/>
                <a:cs typeface="+mn-cs"/>
              </a:rPr>
              <a:t>Mortgage Loan Fraud Assessment based upon Suspicious Activity Report Analysis.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34</a:t>
            </a:fld>
            <a:endParaRPr lang="en-US"/>
          </a:p>
        </p:txBody>
      </p:sp>
    </p:spTree>
    <p:extLst>
      <p:ext uri="{BB962C8B-B14F-4D97-AF65-F5344CB8AC3E}">
        <p14:creationId xmlns:p14="http://schemas.microsoft.com/office/powerpoint/2010/main" val="178518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House price trend as</a:t>
            </a:r>
            <a:r>
              <a:rPr lang="en-US" baseline="0" dirty="0" smtClean="0"/>
              <a:t> measured by the Case-</a:t>
            </a:r>
            <a:r>
              <a:rPr lang="en-US" baseline="0" dirty="0" err="1" smtClean="0"/>
              <a:t>Shiller</a:t>
            </a:r>
            <a:r>
              <a:rPr lang="en-US" baseline="0" dirty="0" smtClean="0"/>
              <a:t> Index,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35</a:t>
            </a:fld>
            <a:endParaRPr lang="en-US"/>
          </a:p>
        </p:txBody>
      </p:sp>
    </p:spTree>
    <p:extLst>
      <p:ext uri="{BB962C8B-B14F-4D97-AF65-F5344CB8AC3E}">
        <p14:creationId xmlns:p14="http://schemas.microsoft.com/office/powerpoint/2010/main" val="3500261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Robert </a:t>
            </a:r>
            <a:r>
              <a:rPr lang="en-US" dirty="0" err="1" smtClean="0">
                <a:effectLst/>
              </a:rPr>
              <a:t>Shiller's</a:t>
            </a:r>
            <a:r>
              <a:rPr lang="en-US" dirty="0" smtClean="0">
                <a:effectLst/>
              </a:rPr>
              <a:t> plot of U.S. home prices, population, building costs, and bond yields, from </a:t>
            </a:r>
            <a:r>
              <a:rPr lang="en-US" i="1" dirty="0" smtClean="0">
                <a:effectLst/>
              </a:rPr>
              <a:t>Irrational Exuberance</a:t>
            </a:r>
            <a:r>
              <a:rPr lang="en-US" dirty="0" smtClean="0">
                <a:effectLst/>
              </a:rPr>
              <a:t>, 2d ed. </a:t>
            </a:r>
            <a:r>
              <a:rPr lang="en-US" dirty="0" err="1" smtClean="0">
                <a:effectLst/>
              </a:rPr>
              <a:t>Shiller</a:t>
            </a:r>
            <a:r>
              <a:rPr lang="en-US" dirty="0" smtClean="0">
                <a:effectLst/>
              </a:rPr>
              <a:t> shows that inflation adjusted U.S. home prices increased 0.4% per year from 1890–2004, and 0.7% per year from 1940–2004, whereas U.S. census data from 1940–2004 shows that the self-assessed value increased 2% per year.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36</a:t>
            </a:fld>
            <a:endParaRPr lang="en-US"/>
          </a:p>
        </p:txBody>
      </p:sp>
    </p:spTree>
    <p:extLst>
      <p:ext uri="{BB962C8B-B14F-4D97-AF65-F5344CB8AC3E}">
        <p14:creationId xmlns:p14="http://schemas.microsoft.com/office/powerpoint/2010/main" val="1318568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Inflation-adjusted home prices in Japan (1980–2005) compared to home price appreciation in the United States, Britain, and Australia (1995–2005).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37</a:t>
            </a:fld>
            <a:endParaRPr lang="en-US"/>
          </a:p>
        </p:txBody>
      </p:sp>
    </p:spTree>
    <p:extLst>
      <p:ext uri="{BB962C8B-B14F-4D97-AF65-F5344CB8AC3E}">
        <p14:creationId xmlns:p14="http://schemas.microsoft.com/office/powerpoint/2010/main" val="1027081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38</a:t>
            </a:fld>
            <a:endParaRPr lang="en-US"/>
          </a:p>
        </p:txBody>
      </p:sp>
    </p:spTree>
    <p:extLst>
      <p:ext uri="{BB962C8B-B14F-4D97-AF65-F5344CB8AC3E}">
        <p14:creationId xmlns:p14="http://schemas.microsoft.com/office/powerpoint/2010/main" val="1698698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Inflation-Adjusted Home-Price Appreciation, 1998-2006, 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39</a:t>
            </a:fld>
            <a:endParaRPr lang="en-US"/>
          </a:p>
        </p:txBody>
      </p:sp>
    </p:spTree>
    <p:extLst>
      <p:ext uri="{BB962C8B-B14F-4D97-AF65-F5344CB8AC3E}">
        <p14:creationId xmlns:p14="http://schemas.microsoft.com/office/powerpoint/2010/main" val="2407907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Existing homes sales, inventory, and months supply, by quarter. </a:t>
            </a:r>
            <a:r>
              <a:rPr lang="en-US" sz="1200" kern="1200" dirty="0" smtClean="0">
                <a:solidFill>
                  <a:schemeClr val="tx1"/>
                </a:solidFill>
                <a:effectLst/>
                <a:latin typeface="+mn-lt"/>
                <a:ea typeface="+mn-ea"/>
                <a:cs typeface="+mn-cs"/>
              </a:rPr>
              <a:t>Existing Home Sales, Inventory and Months to Sell Description This file has no </a:t>
            </a:r>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and may be lacking other information. Please provide a meaningful description of this file. Date 27 January 2009 (original upload date) (Original text : </a:t>
            </a:r>
            <a:r>
              <a:rPr lang="en-US" sz="1200" i="1" kern="1200" dirty="0" smtClean="0">
                <a:solidFill>
                  <a:schemeClr val="tx1"/>
                </a:solidFill>
                <a:effectLst/>
                <a:latin typeface="+mn-lt"/>
                <a:ea typeface="+mn-ea"/>
                <a:cs typeface="+mn-cs"/>
              </a:rPr>
              <a:t>February 6, 2008</a:t>
            </a:r>
            <a:r>
              <a:rPr lang="en-US" sz="1200" kern="1200" dirty="0" smtClean="0">
                <a:solidFill>
                  <a:schemeClr val="tx1"/>
                </a:solidFill>
                <a:effectLst/>
                <a:latin typeface="+mn-lt"/>
                <a:ea typeface="+mn-ea"/>
                <a:cs typeface="+mn-cs"/>
              </a:rPr>
              <a:t>) Source Transferred from </a:t>
            </a:r>
            <a:r>
              <a:rPr lang="en-US" sz="1200" kern="1200" dirty="0" err="1" smtClean="0">
                <a:solidFill>
                  <a:schemeClr val="tx1"/>
                </a:solidFill>
                <a:effectLst/>
                <a:latin typeface="+mn-lt"/>
                <a:ea typeface="+mn-ea"/>
                <a:cs typeface="+mn-cs"/>
              </a:rPr>
              <a:t>en.wikipedia</a:t>
            </a:r>
            <a:r>
              <a:rPr lang="en-US" sz="1200" kern="1200" dirty="0" smtClean="0">
                <a:solidFill>
                  <a:schemeClr val="tx1"/>
                </a:solidFill>
                <a:effectLst/>
                <a:latin typeface="+mn-lt"/>
                <a:ea typeface="+mn-ea"/>
                <a:cs typeface="+mn-cs"/>
              </a:rPr>
              <a:t>; transfer was stated to be made by </a:t>
            </a:r>
            <a:r>
              <a:rPr lang="en-US" sz="1200" kern="1200" dirty="0" err="1" smtClean="0">
                <a:solidFill>
                  <a:schemeClr val="tx1"/>
                </a:solidFill>
                <a:effectLst/>
                <a:latin typeface="+mn-lt"/>
                <a:ea typeface="+mn-ea"/>
                <a:cs typeface="+mn-cs"/>
              </a:rPr>
              <a:t>User:zanhsieh</a:t>
            </a:r>
            <a:r>
              <a:rPr lang="en-US" sz="1200" kern="1200" dirty="0" smtClean="0">
                <a:solidFill>
                  <a:schemeClr val="tx1"/>
                </a:solidFill>
                <a:effectLst/>
                <a:latin typeface="+mn-lt"/>
                <a:ea typeface="+mn-ea"/>
                <a:cs typeface="+mn-cs"/>
              </a:rPr>
              <a:t>. (Original text : </a:t>
            </a:r>
            <a:r>
              <a:rPr lang="en-US" sz="1200" i="1" kern="1200" dirty="0" smtClean="0">
                <a:solidFill>
                  <a:schemeClr val="tx1"/>
                </a:solidFill>
                <a:effectLst/>
                <a:latin typeface="+mn-lt"/>
                <a:ea typeface="+mn-ea"/>
                <a:cs typeface="+mn-cs"/>
              </a:rPr>
              <a:t>chart self-made from National Association of Realtor (NAR) public data</a:t>
            </a:r>
            <a:r>
              <a:rPr lang="en-US" sz="1200" kern="1200" dirty="0" smtClean="0">
                <a:solidFill>
                  <a:schemeClr val="tx1"/>
                </a:solidFill>
                <a:effectLst/>
                <a:latin typeface="+mn-lt"/>
                <a:ea typeface="+mn-ea"/>
                <a:cs typeface="+mn-cs"/>
              </a:rPr>
              <a:t>) Author </a:t>
            </a:r>
            <a:r>
              <a:rPr lang="en-US" sz="1200" kern="1200" dirty="0" err="1" smtClean="0">
                <a:solidFill>
                  <a:schemeClr val="tx1"/>
                </a:solidFill>
                <a:effectLst/>
                <a:latin typeface="+mn-lt"/>
                <a:ea typeface="+mn-ea"/>
                <a:cs typeface="+mn-cs"/>
              </a:rPr>
              <a:t>Farcaster</a:t>
            </a:r>
            <a:r>
              <a:rPr lang="en-US" sz="1200" kern="1200" dirty="0" smtClean="0">
                <a:solidFill>
                  <a:schemeClr val="tx1"/>
                </a:solidFill>
                <a:effectLst/>
                <a:latin typeface="+mn-lt"/>
                <a:ea typeface="+mn-ea"/>
                <a:cs typeface="+mn-cs"/>
              </a:rPr>
              <a:t> (talk) Original uploader was </a:t>
            </a:r>
            <a:r>
              <a:rPr lang="en-US" sz="1200" kern="1200" dirty="0" err="1" smtClean="0">
                <a:solidFill>
                  <a:schemeClr val="tx1"/>
                </a:solidFill>
                <a:effectLst/>
                <a:latin typeface="+mn-lt"/>
                <a:ea typeface="+mn-ea"/>
                <a:cs typeface="+mn-cs"/>
              </a:rPr>
              <a:t>Zanhsieh</a:t>
            </a:r>
            <a:r>
              <a:rPr lang="en-US" sz="1200" kern="1200" dirty="0" smtClean="0">
                <a:solidFill>
                  <a:schemeClr val="tx1"/>
                </a:solidFill>
                <a:effectLst/>
                <a:latin typeface="+mn-lt"/>
                <a:ea typeface="+mn-ea"/>
                <a:cs typeface="+mn-cs"/>
              </a:rPr>
              <a:t> Permission.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40</a:t>
            </a:fld>
            <a:endParaRPr lang="en-US"/>
          </a:p>
        </p:txBody>
      </p:sp>
    </p:spTree>
    <p:extLst>
      <p:ext uri="{BB962C8B-B14F-4D97-AF65-F5344CB8AC3E}">
        <p14:creationId xmlns:p14="http://schemas.microsoft.com/office/powerpoint/2010/main" val="1296186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Subprime mortgage lending jumped dramatically during the 2004–2006 period preceding the crisis (source: Financial Crisis Inquiry Commission Report, p.70 Figure 5.2).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41</a:t>
            </a:fld>
            <a:endParaRPr lang="en-US"/>
          </a:p>
        </p:txBody>
      </p:sp>
    </p:spTree>
    <p:extLst>
      <p:ext uri="{BB962C8B-B14F-4D97-AF65-F5344CB8AC3E}">
        <p14:creationId xmlns:p14="http://schemas.microsoft.com/office/powerpoint/2010/main" val="139460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Manufacturing, assembly line at Hyundai Motor Company’s car factory in Ulsan, South Korea.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a:t>
            </a:fld>
            <a:endParaRPr lang="en-US"/>
          </a:p>
        </p:txBody>
      </p:sp>
    </p:spTree>
    <p:extLst>
      <p:ext uri="{BB962C8B-B14F-4D97-AF65-F5344CB8AC3E}">
        <p14:creationId xmlns:p14="http://schemas.microsoft.com/office/powerpoint/2010/main" val="16444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Domino effect as housing prices declined. </a:t>
            </a:r>
            <a:r>
              <a:rPr lang="en-US" dirty="0" err="1" smtClean="0">
                <a:effectLst/>
              </a:rPr>
              <a:t>Farcaster</a:t>
            </a:r>
            <a:r>
              <a:rPr lang="en-US" dirty="0" smtClean="0">
                <a:effectLst/>
              </a:rPr>
              <a:t> (talk) 05:18, 10 October 2008 (UTC).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42</a:t>
            </a:fld>
            <a:endParaRPr lang="en-US"/>
          </a:p>
        </p:txBody>
      </p:sp>
    </p:spTree>
    <p:extLst>
      <p:ext uri="{BB962C8B-B14F-4D97-AF65-F5344CB8AC3E}">
        <p14:creationId xmlns:p14="http://schemas.microsoft.com/office/powerpoint/2010/main" val="1630788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Number of U.S. residential properties subject to foreclosure actions by quarter (2007–2012).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43</a:t>
            </a:fld>
            <a:endParaRPr lang="en-US"/>
          </a:p>
        </p:txBody>
      </p:sp>
    </p:spTree>
    <p:extLst>
      <p:ext uri="{BB962C8B-B14F-4D97-AF65-F5344CB8AC3E}">
        <p14:creationId xmlns:p14="http://schemas.microsoft.com/office/powerpoint/2010/main" val="4096072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 Trade Deficit Dollars and % GDP Source Data For a discussion of the issues behind this chart, see: Bernanke - The Savings Glut Source data is from the Bureau of Economic Analysis. BEA-GDP Data BEA - Current Account Data Download the spreadsheets indicated on these pages for the information. I have calculated % GDP by averaging the four quarters of the year presented in the BEA data to arrive at the GDP amount (denominator). The GDP data is presented as current dollars. However, it is unclear if the current account data is in current dollars. However, the Bernanke speech cited above (first paragraphs) indicates these numbers are very close to what he is citing, so I am assuming these are current dollars. If you have a current account data source that states clearly it is current dollars, let me know and I will revisit the computation. 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44</a:t>
            </a:fld>
            <a:endParaRPr lang="en-US"/>
          </a:p>
        </p:txBody>
      </p:sp>
    </p:spTree>
    <p:extLst>
      <p:ext uri="{BB962C8B-B14F-4D97-AF65-F5344CB8AC3E}">
        <p14:creationId xmlns:p14="http://schemas.microsoft.com/office/powerpoint/2010/main" val="1104635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Ben Moore - Wikipedia</a:t>
            </a:r>
          </a:p>
          <a:p>
            <a:pPr fontAlgn="t"/>
            <a:r>
              <a:rPr lang="en-US" sz="1200" kern="1200" dirty="0" smtClean="0">
                <a:solidFill>
                  <a:schemeClr val="tx1"/>
                </a:solidFill>
                <a:effectLst/>
                <a:latin typeface="+mn-lt"/>
                <a:ea typeface="+mn-ea"/>
                <a:cs typeface="+mn-cs"/>
              </a:rPr>
              <a:t>Historic leverage ratios for the 5 major investment banks in years 2003 through 2007.</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45</a:t>
            </a:fld>
            <a:endParaRPr lang="en-US"/>
          </a:p>
        </p:txBody>
      </p:sp>
    </p:spTree>
    <p:extLst>
      <p:ext uri="{BB962C8B-B14F-4D97-AF65-F5344CB8AC3E}">
        <p14:creationId xmlns:p14="http://schemas.microsoft.com/office/powerpoint/2010/main" val="1246738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Household debt relative to disposable income and GDP.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46</a:t>
            </a:fld>
            <a:endParaRPr lang="en-US"/>
          </a:p>
        </p:txBody>
      </p:sp>
    </p:spTree>
    <p:extLst>
      <p:ext uri="{BB962C8B-B14F-4D97-AF65-F5344CB8AC3E}">
        <p14:creationId xmlns:p14="http://schemas.microsoft.com/office/powerpoint/2010/main" val="3022777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U.S. households and financial businesses significantly increased borrowing (leverage) in the years leading up to the crisis. </a:t>
            </a:r>
            <a:r>
              <a:rPr lang="en-US" dirty="0" err="1" smtClean="0">
                <a:effectLst/>
              </a:rPr>
              <a:t>Farcaster</a:t>
            </a:r>
            <a:r>
              <a:rPr lang="en-US" dirty="0" smtClean="0">
                <a:effectLst/>
              </a:rPr>
              <a:t> - Area chart created from FRED data using Excel.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47</a:t>
            </a:fld>
            <a:endParaRPr lang="en-US"/>
          </a:p>
        </p:txBody>
      </p:sp>
    </p:spTree>
    <p:extLst>
      <p:ext uri="{BB962C8B-B14F-4D97-AF65-F5344CB8AC3E}">
        <p14:creationId xmlns:p14="http://schemas.microsoft.com/office/powerpoint/2010/main" val="3878691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Public debt to GDP ratio for selected European countries - 2008 to 2012. Source Data: Eurostat.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48</a:t>
            </a:fld>
            <a:endParaRPr lang="en-US"/>
          </a:p>
        </p:txBody>
      </p:sp>
    </p:spTree>
    <p:extLst>
      <p:ext uri="{BB962C8B-B14F-4D97-AF65-F5344CB8AC3E}">
        <p14:creationId xmlns:p14="http://schemas.microsoft.com/office/powerpoint/2010/main" val="3805935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Relationship between fiscal tightening (austerity) in Eurozone countries with their GDP growth rate, 2008–2012. Wikipedia</a:t>
            </a:r>
          </a:p>
          <a:p>
            <a:r>
              <a:rPr lang="en-US" dirty="0" smtClean="0">
                <a:effectLst/>
              </a:rPr>
              <a:t>Look at the position of Greece, what is going on there?</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49</a:t>
            </a:fld>
            <a:endParaRPr lang="en-US"/>
          </a:p>
        </p:txBody>
      </p:sp>
    </p:spTree>
    <p:extLst>
      <p:ext uri="{BB962C8B-B14F-4D97-AF65-F5344CB8AC3E}">
        <p14:creationId xmlns:p14="http://schemas.microsoft.com/office/powerpoint/2010/main" val="1367099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Sectoral</a:t>
            </a:r>
            <a:r>
              <a:rPr lang="en-US" dirty="0" smtClean="0">
                <a:effectLst/>
              </a:rPr>
              <a:t> financial balances in US economy 1990–2012. By definition, the three balances must net to zero. Since 2009, the US capital surplus and private sector surplus have driven a government budget deficit.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50</a:t>
            </a:fld>
            <a:endParaRPr lang="en-US"/>
          </a:p>
        </p:txBody>
      </p:sp>
    </p:spTree>
    <p:extLst>
      <p:ext uri="{BB962C8B-B14F-4D97-AF65-F5344CB8AC3E}">
        <p14:creationId xmlns:p14="http://schemas.microsoft.com/office/powerpoint/2010/main" val="3639256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Bond certificate for the state of South Carolina issued in 1873 under the state's Consolidation Act.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51</a:t>
            </a:fld>
            <a:endParaRPr lang="en-US"/>
          </a:p>
        </p:txBody>
      </p:sp>
    </p:spTree>
    <p:extLst>
      <p:ext uri="{BB962C8B-B14F-4D97-AF65-F5344CB8AC3E}">
        <p14:creationId xmlns:p14="http://schemas.microsoft.com/office/powerpoint/2010/main" val="291853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Female receptionists in Stockholm, Sweden.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a:t>
            </a:fld>
            <a:endParaRPr lang="en-US"/>
          </a:p>
        </p:txBody>
      </p:sp>
    </p:spTree>
    <p:extLst>
      <p:ext uri="{BB962C8B-B14F-4D97-AF65-F5344CB8AC3E}">
        <p14:creationId xmlns:p14="http://schemas.microsoft.com/office/powerpoint/2010/main" val="574350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IMF Diagram of CDO and RMBS.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52</a:t>
            </a:fld>
            <a:endParaRPr lang="en-US"/>
          </a:p>
        </p:txBody>
      </p:sp>
    </p:spTree>
    <p:extLst>
      <p:ext uri="{BB962C8B-B14F-4D97-AF65-F5344CB8AC3E}">
        <p14:creationId xmlns:p14="http://schemas.microsoft.com/office/powerpoint/2010/main" val="2670973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53</a:t>
            </a:fld>
            <a:endParaRPr lang="en-US"/>
          </a:p>
        </p:txBody>
      </p:sp>
    </p:spTree>
    <p:extLst>
      <p:ext uri="{BB962C8B-B14F-4D97-AF65-F5344CB8AC3E}">
        <p14:creationId xmlns:p14="http://schemas.microsoft.com/office/powerpoint/2010/main" val="799194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Chicago Board of Trade building was Chicago’s tallest from 1930 until 1965.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54</a:t>
            </a:fld>
            <a:endParaRPr lang="en-US"/>
          </a:p>
        </p:txBody>
      </p:sp>
    </p:spTree>
    <p:extLst>
      <p:ext uri="{BB962C8B-B14F-4D97-AF65-F5344CB8AC3E}">
        <p14:creationId xmlns:p14="http://schemas.microsoft.com/office/powerpoint/2010/main" val="4021057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 Southwest Airlines Boeing 737–700 landing at San Jose International Airport, shown in the company's </a:t>
            </a:r>
            <a:r>
              <a:rPr lang="en-US" i="1" dirty="0" smtClean="0">
                <a:effectLst/>
              </a:rPr>
              <a:t>Canyon Blue</a:t>
            </a:r>
            <a:r>
              <a:rPr lang="en-US" dirty="0" smtClean="0">
                <a:effectLst/>
              </a:rPr>
              <a:t> livery, introduced in 2001 and used until September 2014.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55</a:t>
            </a:fld>
            <a:endParaRPr lang="en-US"/>
          </a:p>
        </p:txBody>
      </p:sp>
    </p:spTree>
    <p:extLst>
      <p:ext uri="{BB962C8B-B14F-4D97-AF65-F5344CB8AC3E}">
        <p14:creationId xmlns:p14="http://schemas.microsoft.com/office/powerpoint/2010/main" val="255555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Futures Trading, U.S., Composition by Type of Futures Contract, 1970 to 2004.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56</a:t>
            </a:fld>
            <a:endParaRPr lang="en-US"/>
          </a:p>
        </p:txBody>
      </p:sp>
    </p:spTree>
    <p:extLst>
      <p:ext uri="{BB962C8B-B14F-4D97-AF65-F5344CB8AC3E}">
        <p14:creationId xmlns:p14="http://schemas.microsoft.com/office/powerpoint/2010/main" val="4099071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the volume of CDOs issued globally crashed in the subprime crisis but has recovered somewhat. Data is from Securities Industry and Financial Markets Association. SIFMA, Statistics, Structured Finance, Global CDO Issuance and Outstanding (</a:t>
            </a:r>
            <a:r>
              <a:rPr lang="en-US" sz="1200" kern="1200" dirty="0" err="1" smtClean="0">
                <a:solidFill>
                  <a:schemeClr val="tx1"/>
                </a:solidFill>
                <a:effectLst/>
                <a:latin typeface="+mn-lt"/>
                <a:ea typeface="+mn-ea"/>
                <a:cs typeface="+mn-cs"/>
              </a:rPr>
              <a:t>xls</a:t>
            </a:r>
            <a:r>
              <a:rPr lang="en-US" sz="1200" kern="1200" dirty="0" smtClean="0">
                <a:solidFill>
                  <a:schemeClr val="tx1"/>
                </a:solidFill>
                <a:effectLst/>
                <a:latin typeface="+mn-lt"/>
                <a:ea typeface="+mn-ea"/>
                <a:cs typeface="+mn-cs"/>
              </a:rPr>
              <a:t>). http://www.sifma.org/research/statistics.aspx  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57</a:t>
            </a:fld>
            <a:endParaRPr lang="en-US"/>
          </a:p>
        </p:txBody>
      </p:sp>
    </p:spTree>
    <p:extLst>
      <p:ext uri="{BB962C8B-B14F-4D97-AF65-F5344CB8AC3E}">
        <p14:creationId xmlns:p14="http://schemas.microsoft.com/office/powerpoint/2010/main" val="308102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Source: Final Report of the National Commission on the Causes of the Financial and Economic Crisis in the United States, p.128, figure 8.1.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58</a:t>
            </a:fld>
            <a:endParaRPr lang="en-US"/>
          </a:p>
        </p:txBody>
      </p:sp>
    </p:spTree>
    <p:extLst>
      <p:ext uri="{BB962C8B-B14F-4D97-AF65-F5344CB8AC3E}">
        <p14:creationId xmlns:p14="http://schemas.microsoft.com/office/powerpoint/2010/main" val="3205577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Internal email from Deutsche Bank in 2005, describing a CDO trader's view of the housing bubble. Senate report.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59</a:t>
            </a:fld>
            <a:endParaRPr lang="en-US"/>
          </a:p>
        </p:txBody>
      </p:sp>
    </p:spTree>
    <p:extLst>
      <p:ext uri="{BB962C8B-B14F-4D97-AF65-F5344CB8AC3E}">
        <p14:creationId xmlns:p14="http://schemas.microsoft.com/office/powerpoint/2010/main" val="28922133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a synthetic CDO works. Wikipedia</a:t>
            </a:r>
          </a:p>
          <a:p>
            <a:r>
              <a:rPr lang="en-US" dirty="0" smtClean="0">
                <a:effectLst/>
              </a:rPr>
              <a:t>National Commission on the Causes of the Financial and Economic Crisis in the United States - Final Report of the National Commission on the Causes of the Financial and Economic Crisis in the United States, p.144figure 8.2…</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60</a:t>
            </a:fld>
            <a:endParaRPr lang="en-US"/>
          </a:p>
        </p:txBody>
      </p:sp>
    </p:spTree>
    <p:extLst>
      <p:ext uri="{BB962C8B-B14F-4D97-AF65-F5344CB8AC3E}">
        <p14:creationId xmlns:p14="http://schemas.microsoft.com/office/powerpoint/2010/main" val="12428451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If the reference bond performs without default, the protection buyer pays quarterly payments to the seller until maturity.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61</a:t>
            </a:fld>
            <a:endParaRPr lang="en-US"/>
          </a:p>
        </p:txBody>
      </p:sp>
    </p:spTree>
    <p:extLst>
      <p:ext uri="{BB962C8B-B14F-4D97-AF65-F5344CB8AC3E}">
        <p14:creationId xmlns:p14="http://schemas.microsoft.com/office/powerpoint/2010/main" val="193414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RedBalloon</a:t>
            </a:r>
            <a:r>
              <a:rPr lang="en-US" sz="1200" kern="1200" dirty="0" smtClean="0">
                <a:solidFill>
                  <a:schemeClr val="tx1"/>
                </a:solidFill>
                <a:effectLst/>
                <a:latin typeface="+mn-lt"/>
                <a:ea typeface="+mn-ea"/>
                <a:cs typeface="+mn-cs"/>
              </a:rPr>
              <a:t> office - an example of an open plan 'Bullpen'-style office. 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a:t>
            </a:fld>
            <a:endParaRPr lang="en-US"/>
          </a:p>
        </p:txBody>
      </p:sp>
    </p:spTree>
    <p:extLst>
      <p:ext uri="{BB962C8B-B14F-4D97-AF65-F5344CB8AC3E}">
        <p14:creationId xmlns:p14="http://schemas.microsoft.com/office/powerpoint/2010/main" val="3697920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If the reference bond defaults, the protection seller pays par value of the bond to the buyer, and the buyer transfers ownership of the bond to the seller.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62</a:t>
            </a:fld>
            <a:endParaRPr lang="en-US"/>
          </a:p>
        </p:txBody>
      </p:sp>
    </p:spTree>
    <p:extLst>
      <p:ext uri="{BB962C8B-B14F-4D97-AF65-F5344CB8AC3E}">
        <p14:creationId xmlns:p14="http://schemas.microsoft.com/office/powerpoint/2010/main" val="805473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Gambling at a Pachinko Parlor in Tokyo, Japan. Much like the CDO market before</a:t>
            </a:r>
            <a:r>
              <a:rPr lang="en-US" baseline="0" dirty="0" smtClean="0"/>
              <a:t> the crisis.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63</a:t>
            </a:fld>
            <a:endParaRPr lang="en-US"/>
          </a:p>
        </p:txBody>
      </p:sp>
    </p:spTree>
    <p:extLst>
      <p:ext uri="{BB962C8B-B14F-4D97-AF65-F5344CB8AC3E}">
        <p14:creationId xmlns:p14="http://schemas.microsoft.com/office/powerpoint/2010/main" val="1946628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not</a:t>
            </a:r>
            <a:r>
              <a:rPr lang="en-US" sz="1200" kern="1200" baseline="0" dirty="0" smtClean="0">
                <a:solidFill>
                  <a:schemeClr val="tx1"/>
                </a:solidFill>
                <a:effectLst/>
                <a:latin typeface="+mn-lt"/>
                <a:ea typeface="+mn-ea"/>
                <a:cs typeface="+mn-cs"/>
              </a:rPr>
              <a:t> Wikipedia, please do not replicate)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B166CA-475C-423E-BEBB-479E933F0291}" type="slidenum">
              <a:rPr lang="en-US" smtClean="0"/>
              <a:t>64</a:t>
            </a:fld>
            <a:endParaRPr lang="en-US"/>
          </a:p>
        </p:txBody>
      </p:sp>
    </p:spTree>
    <p:extLst>
      <p:ext uri="{BB962C8B-B14F-4D97-AF65-F5344CB8AC3E}">
        <p14:creationId xmlns:p14="http://schemas.microsoft.com/office/powerpoint/2010/main" val="29817165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technology-heavy NASDAQ Composite Index peaked at 5,048 in March 2000, reflecting the high point of the Dot-Com speculative fever.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65</a:t>
            </a:fld>
            <a:endParaRPr lang="en-US"/>
          </a:p>
        </p:txBody>
      </p:sp>
    </p:spTree>
    <p:extLst>
      <p:ext uri="{BB962C8B-B14F-4D97-AF65-F5344CB8AC3E}">
        <p14:creationId xmlns:p14="http://schemas.microsoft.com/office/powerpoint/2010/main" val="944662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Phillippine</a:t>
            </a:r>
            <a:r>
              <a:rPr lang="en-US" sz="1200" kern="1200" dirty="0" smtClean="0">
                <a:solidFill>
                  <a:schemeClr val="tx1"/>
                </a:solidFill>
                <a:effectLst/>
                <a:latin typeface="+mn-lt"/>
                <a:ea typeface="+mn-ea"/>
                <a:cs typeface="+mn-cs"/>
              </a:rPr>
              <a:t> stock market board. </a:t>
            </a:r>
            <a:r>
              <a:rPr lang="en-US" dirty="0" smtClean="0">
                <a:effectLst/>
              </a:rPr>
              <a:t>Speculation usually involves more risks than investment. </a:t>
            </a:r>
            <a:r>
              <a:rPr lang="en-US" sz="1200" kern="1200" dirty="0" smtClean="0">
                <a:solidFill>
                  <a:schemeClr val="tx1"/>
                </a:solidFill>
                <a:effectLst/>
                <a:latin typeface="+mn-lt"/>
                <a:ea typeface="+mn-ea"/>
                <a:cs typeface="+mn-cs"/>
              </a:rPr>
              <a:t>Wikipedia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66</a:t>
            </a:fld>
            <a:endParaRPr lang="en-US"/>
          </a:p>
        </p:txBody>
      </p:sp>
    </p:spTree>
    <p:extLst>
      <p:ext uri="{BB962C8B-B14F-4D97-AF65-F5344CB8AC3E}">
        <p14:creationId xmlns:p14="http://schemas.microsoft.com/office/powerpoint/2010/main" val="1852289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Federal Reserve Economic Database (FRED) - https://research.stlouisfed.org/fred2/graph/?</a:t>
            </a:r>
            <a:r>
              <a:rPr lang="en-US" dirty="0" err="1" smtClean="0">
                <a:effectLst/>
              </a:rPr>
              <a:t>graph_id</a:t>
            </a:r>
            <a:r>
              <a:rPr lang="en-US" dirty="0" smtClean="0">
                <a:effectLst/>
              </a:rPr>
              <a:t>=117234&amp;category_id=…</a:t>
            </a:r>
          </a:p>
          <a:p>
            <a:pPr fontAlgn="t"/>
            <a:r>
              <a:rPr lang="en-US" sz="1200" kern="1200" dirty="0" smtClean="0">
                <a:solidFill>
                  <a:schemeClr val="tx1"/>
                </a:solidFill>
                <a:effectLst/>
                <a:latin typeface="+mn-lt"/>
                <a:ea typeface="+mn-ea"/>
                <a:cs typeface="+mn-cs"/>
              </a:rPr>
              <a:t>U.S. Fixed Investment as </a:t>
            </a:r>
            <a:r>
              <a:rPr lang="en-US" sz="1200" kern="1200" dirty="0" err="1" smtClean="0">
                <a:solidFill>
                  <a:schemeClr val="tx1"/>
                </a:solidFill>
                <a:effectLst/>
                <a:latin typeface="+mn-lt"/>
                <a:ea typeface="+mn-ea"/>
                <a:cs typeface="+mn-cs"/>
              </a:rPr>
              <a:t>Pct</a:t>
            </a:r>
            <a:r>
              <a:rPr lang="en-US" sz="1200" kern="1200" dirty="0" smtClean="0">
                <a:solidFill>
                  <a:schemeClr val="tx1"/>
                </a:solidFill>
                <a:effectLst/>
                <a:latin typeface="+mn-lt"/>
                <a:ea typeface="+mn-ea"/>
                <a:cs typeface="+mn-cs"/>
              </a:rPr>
              <a:t> GDP. The graph shows residential and non-residential fixed investment, two major components of GDP. 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67</a:t>
            </a:fld>
            <a:endParaRPr lang="en-US"/>
          </a:p>
        </p:txBody>
      </p:sp>
    </p:spTree>
    <p:extLst>
      <p:ext uri="{BB962C8B-B14F-4D97-AF65-F5344CB8AC3E}">
        <p14:creationId xmlns:p14="http://schemas.microsoft.com/office/powerpoint/2010/main" val="3938621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68</a:t>
            </a:fld>
            <a:endParaRPr lang="en-US"/>
          </a:p>
        </p:txBody>
      </p:sp>
    </p:spTree>
    <p:extLst>
      <p:ext uri="{BB962C8B-B14F-4D97-AF65-F5344CB8AC3E}">
        <p14:creationId xmlns:p14="http://schemas.microsoft.com/office/powerpoint/2010/main" val="494832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American International Building on 175 Water Street, New York City. Known for its moral hazard and lack of transparency in the 2008 crisis.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69</a:t>
            </a:fld>
            <a:endParaRPr lang="en-US"/>
          </a:p>
        </p:txBody>
      </p:sp>
    </p:spTree>
    <p:extLst>
      <p:ext uri="{BB962C8B-B14F-4D97-AF65-F5344CB8AC3E}">
        <p14:creationId xmlns:p14="http://schemas.microsoft.com/office/powerpoint/2010/main" val="528989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&amp; Poor’s Building in lower</a:t>
            </a:r>
            <a:r>
              <a:rPr lang="en-US" baseline="0" dirty="0" smtClean="0"/>
              <a:t> Manhattan, New York.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70</a:t>
            </a:fld>
            <a:endParaRPr lang="en-US"/>
          </a:p>
        </p:txBody>
      </p:sp>
    </p:spTree>
    <p:extLst>
      <p:ext uri="{BB962C8B-B14F-4D97-AF65-F5344CB8AC3E}">
        <p14:creationId xmlns:p14="http://schemas.microsoft.com/office/powerpoint/2010/main" val="32840228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McGraw</a:t>
            </a:r>
            <a:r>
              <a:rPr lang="en-US" baseline="0" dirty="0" smtClean="0"/>
              <a:t> Hill, known to educators for its textbooks, owns Standard &amp; Poor’s, on November 26, 2012, McGraw-Hill agreed to sell its education division to Apollo Global management for a reported $2.5 billion.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71</a:t>
            </a:fld>
            <a:endParaRPr lang="en-US"/>
          </a:p>
        </p:txBody>
      </p:sp>
    </p:spTree>
    <p:extLst>
      <p:ext uri="{BB962C8B-B14F-4D97-AF65-F5344CB8AC3E}">
        <p14:creationId xmlns:p14="http://schemas.microsoft.com/office/powerpoint/2010/main" val="41092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Nonprofit</a:t>
            </a:r>
            <a:r>
              <a:rPr lang="en-US" baseline="0" dirty="0" smtClean="0"/>
              <a:t> sector, Center for Global Awareness, Dr. Denise Ames giving a presentation for the Academy of Korean Studies in Seoul, South Korea. </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8</a:t>
            </a:fld>
            <a:endParaRPr lang="en-US"/>
          </a:p>
        </p:txBody>
      </p:sp>
    </p:spTree>
    <p:extLst>
      <p:ext uri="{BB962C8B-B14F-4D97-AF65-F5344CB8AC3E}">
        <p14:creationId xmlns:p14="http://schemas.microsoft.com/office/powerpoint/2010/main" val="1493311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More than half of the highest-rated (</a:t>
            </a:r>
            <a:r>
              <a:rPr lang="en-US" dirty="0" err="1" smtClean="0">
                <a:effectLst/>
              </a:rPr>
              <a:t>Aaa</a:t>
            </a:r>
            <a:r>
              <a:rPr lang="en-US" dirty="0" smtClean="0">
                <a:effectLst/>
              </a:rPr>
              <a:t>) CDOs were "impaired" (losing principal or downgraded to junk status), compared to a small fraction of similarly rated Subprime and Alt-A mortgage-backed securities. (source: Financial Crisis Inquiry Report  </a:t>
            </a:r>
            <a:r>
              <a:rPr lang="en-US" sz="1200" kern="1200" dirty="0" smtClean="0">
                <a:solidFill>
                  <a:schemeClr val="tx1"/>
                </a:solidFill>
                <a:effectLst/>
                <a:latin typeface="+mn-lt"/>
                <a:ea typeface="+mn-ea"/>
                <a:cs typeface="+mn-cs"/>
              </a:rPr>
              <a:t>Wikipedia</a:t>
            </a:r>
          </a:p>
          <a:p>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72</a:t>
            </a:fld>
            <a:endParaRPr lang="en-US"/>
          </a:p>
        </p:txBody>
      </p:sp>
    </p:spTree>
    <p:extLst>
      <p:ext uri="{BB962C8B-B14F-4D97-AF65-F5344CB8AC3E}">
        <p14:creationId xmlns:p14="http://schemas.microsoft.com/office/powerpoint/2010/main" val="6418288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MBS credit rating downgrades, by quarter.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73</a:t>
            </a:fld>
            <a:endParaRPr lang="en-US"/>
          </a:p>
        </p:txBody>
      </p:sp>
    </p:spTree>
    <p:extLst>
      <p:ext uri="{BB962C8B-B14F-4D97-AF65-F5344CB8AC3E}">
        <p14:creationId xmlns:p14="http://schemas.microsoft.com/office/powerpoint/2010/main" val="929016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74</a:t>
            </a:fld>
            <a:endParaRPr lang="en-US"/>
          </a:p>
        </p:txBody>
      </p:sp>
    </p:spTree>
    <p:extLst>
      <p:ext uri="{BB962C8B-B14F-4D97-AF65-F5344CB8AC3E}">
        <p14:creationId xmlns:p14="http://schemas.microsoft.com/office/powerpoint/2010/main" val="370995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Wall Street, photo Denise Ames</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9</a:t>
            </a:fld>
            <a:endParaRPr lang="en-US"/>
          </a:p>
        </p:txBody>
      </p:sp>
    </p:spTree>
    <p:extLst>
      <p:ext uri="{BB962C8B-B14F-4D97-AF65-F5344CB8AC3E}">
        <p14:creationId xmlns:p14="http://schemas.microsoft.com/office/powerpoint/2010/main" val="100166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Uploaded from: Leonard N. Stern School of Business at New York University. (leads to blog) - Thomas </a:t>
            </a:r>
            <a:r>
              <a:rPr lang="en-US" dirty="0" err="1" smtClean="0">
                <a:effectLst/>
              </a:rPr>
              <a:t>Philippon</a:t>
            </a:r>
            <a:r>
              <a:rPr lang="en-US" dirty="0" smtClean="0">
                <a:effectLst/>
              </a:rPr>
              <a:t>, The future of the financial industry. Wikipedia</a:t>
            </a:r>
            <a:endParaRPr lang="en-US" dirty="0"/>
          </a:p>
        </p:txBody>
      </p:sp>
      <p:sp>
        <p:nvSpPr>
          <p:cNvPr id="4" name="Slide Number Placeholder 3"/>
          <p:cNvSpPr>
            <a:spLocks noGrp="1"/>
          </p:cNvSpPr>
          <p:nvPr>
            <p:ph type="sldNum" sz="quarter" idx="10"/>
          </p:nvPr>
        </p:nvSpPr>
        <p:spPr/>
        <p:txBody>
          <a:bodyPr/>
          <a:lstStyle/>
          <a:p>
            <a:fld id="{D6B166CA-475C-423E-BEBB-479E933F0291}" type="slidenum">
              <a:rPr lang="en-US" smtClean="0"/>
              <a:t>10</a:t>
            </a:fld>
            <a:endParaRPr lang="en-US"/>
          </a:p>
        </p:txBody>
      </p:sp>
    </p:spTree>
    <p:extLst>
      <p:ext uri="{BB962C8B-B14F-4D97-AF65-F5344CB8AC3E}">
        <p14:creationId xmlns:p14="http://schemas.microsoft.com/office/powerpoint/2010/main" val="105549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4800" dirty="0" smtClean="0"/>
              <a:t>The Financial Sector: </a:t>
            </a:r>
            <a:br>
              <a:rPr lang="en-US" sz="4800" dirty="0" smtClean="0"/>
            </a:br>
            <a:r>
              <a:rPr lang="en-US" sz="4800" dirty="0" smtClean="0"/>
              <a:t>Ten Fatal Flaws</a:t>
            </a:r>
            <a:endParaRPr lang="en-US" sz="4800" dirty="0"/>
          </a:p>
        </p:txBody>
      </p:sp>
      <p:sp>
        <p:nvSpPr>
          <p:cNvPr id="3" name="Content Placeholder 2"/>
          <p:cNvSpPr>
            <a:spLocks noGrp="1"/>
          </p:cNvSpPr>
          <p:nvPr>
            <p:ph idx="1"/>
          </p:nvPr>
        </p:nvSpPr>
        <p:spPr>
          <a:xfrm>
            <a:off x="990600" y="2209800"/>
            <a:ext cx="6858000" cy="3916363"/>
          </a:xfrm>
        </p:spPr>
        <p:txBody>
          <a:bodyPr>
            <a:normAutofit/>
          </a:bodyPr>
          <a:lstStyle/>
          <a:p>
            <a:pPr marL="0" indent="0">
              <a:buNone/>
            </a:pPr>
            <a:r>
              <a:rPr lang="en-US" sz="4000" dirty="0" smtClean="0"/>
              <a:t>“</a:t>
            </a:r>
            <a:r>
              <a:rPr lang="en-US" sz="4000" i="1" dirty="0" smtClean="0"/>
              <a:t>When the capital development of a country becomes a by-product of the activities of a casino, the job is likely to be ill-done.” </a:t>
            </a:r>
          </a:p>
          <a:p>
            <a:pPr marL="0" indent="0">
              <a:buNone/>
            </a:pPr>
            <a:r>
              <a:rPr lang="en-US" sz="4000" dirty="0" smtClean="0"/>
              <a:t>…. </a:t>
            </a:r>
            <a:r>
              <a:rPr lang="en-US" sz="3600" i="1" dirty="0" smtClean="0"/>
              <a:t>John Maynard Keynes</a:t>
            </a:r>
            <a:endParaRPr lang="en-US" sz="3600" i="1" dirty="0"/>
          </a:p>
        </p:txBody>
      </p:sp>
    </p:spTree>
    <p:extLst>
      <p:ext uri="{BB962C8B-B14F-4D97-AF65-F5344CB8AC3E}">
        <p14:creationId xmlns:p14="http://schemas.microsoft.com/office/powerpoint/2010/main" val="8650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52400" y="152400"/>
            <a:ext cx="8839200" cy="6477000"/>
          </a:xfrm>
          <a:ln>
            <a:solidFill>
              <a:srgbClr val="00B050"/>
            </a:solidFill>
          </a:ln>
        </p:spPr>
      </p:pic>
    </p:spTree>
    <p:extLst>
      <p:ext uri="{BB962C8B-B14F-4D97-AF65-F5344CB8AC3E}">
        <p14:creationId xmlns:p14="http://schemas.microsoft.com/office/powerpoint/2010/main" val="305111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14400" y="76200"/>
            <a:ext cx="7696200" cy="6553200"/>
          </a:xfrm>
          <a:ln>
            <a:solidFill>
              <a:schemeClr val="bg1">
                <a:lumMod val="50000"/>
              </a:schemeClr>
            </a:solidFill>
          </a:ln>
        </p:spPr>
      </p:pic>
    </p:spTree>
    <p:extLst>
      <p:ext uri="{BB962C8B-B14F-4D97-AF65-F5344CB8AC3E}">
        <p14:creationId xmlns:p14="http://schemas.microsoft.com/office/powerpoint/2010/main" val="105881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Casino Slots, A Reckless Economy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381999" cy="5334000"/>
          </a:xfrm>
        </p:spPr>
      </p:pic>
    </p:spTree>
    <p:extLst>
      <p:ext uri="{BB962C8B-B14F-4D97-AF65-F5344CB8AC3E}">
        <p14:creationId xmlns:p14="http://schemas.microsoft.com/office/powerpoint/2010/main" val="137958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362200" cy="1554162"/>
          </a:xfrm>
        </p:spPr>
        <p:txBody>
          <a:bodyPr>
            <a:normAutofit/>
          </a:bodyPr>
          <a:lstStyle/>
          <a:p>
            <a:r>
              <a:rPr lang="en-US" dirty="0" smtClean="0"/>
              <a:t>American Progress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381000"/>
            <a:ext cx="6248400" cy="6248400"/>
          </a:xfrm>
        </p:spPr>
      </p:pic>
    </p:spTree>
    <p:extLst>
      <p:ext uri="{BB962C8B-B14F-4D97-AF65-F5344CB8AC3E}">
        <p14:creationId xmlns:p14="http://schemas.microsoft.com/office/powerpoint/2010/main" val="417362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Fatal Flaws </a:t>
            </a:r>
            <a:r>
              <a:rPr lang="en-US" dirty="0"/>
              <a:t/>
            </a:r>
            <a:br>
              <a:rPr lang="en-US" dirty="0"/>
            </a:br>
            <a:r>
              <a:rPr lang="en-US" dirty="0" smtClean="0"/>
              <a:t>in the Financial Sector</a:t>
            </a:r>
            <a:endParaRPr lang="en-US" dirty="0"/>
          </a:p>
        </p:txBody>
      </p:sp>
      <p:sp>
        <p:nvSpPr>
          <p:cNvPr id="4" name="Content Placeholder 3"/>
          <p:cNvSpPr>
            <a:spLocks noGrp="1"/>
          </p:cNvSpPr>
          <p:nvPr>
            <p:ph sz="half" idx="1"/>
          </p:nvPr>
        </p:nvSpPr>
        <p:spPr/>
        <p:txBody>
          <a:bodyPr/>
          <a:lstStyle/>
          <a:p>
            <a:pPr marL="514350" indent="-514350">
              <a:buAutoNum type="arabicPeriod"/>
            </a:pPr>
            <a:r>
              <a:rPr lang="en-US" dirty="0" smtClean="0"/>
              <a:t>Too Big to Fail Banks</a:t>
            </a:r>
          </a:p>
          <a:p>
            <a:pPr marL="514350" indent="-514350">
              <a:buAutoNum type="arabicPeriod"/>
            </a:pPr>
            <a:r>
              <a:rPr lang="en-US" dirty="0" smtClean="0"/>
              <a:t>Unchecked Deregulation</a:t>
            </a:r>
          </a:p>
          <a:p>
            <a:pPr marL="514350" indent="-514350">
              <a:buAutoNum type="arabicPeriod"/>
            </a:pPr>
            <a:r>
              <a:rPr lang="en-US" dirty="0" smtClean="0"/>
              <a:t>A “Markets Know Best” Federal Reserve</a:t>
            </a:r>
          </a:p>
          <a:p>
            <a:pPr marL="514350" indent="-514350">
              <a:buAutoNum type="arabicPeriod"/>
            </a:pPr>
            <a:r>
              <a:rPr lang="en-US" dirty="0" smtClean="0"/>
              <a:t>Real Estate Bubble &amp; Out of Control Lending</a:t>
            </a:r>
          </a:p>
          <a:p>
            <a:pPr marL="514350" indent="-514350">
              <a:buAutoNum type="arabicPeriod"/>
            </a:pPr>
            <a:r>
              <a:rPr lang="en-US" dirty="0" smtClean="0"/>
              <a:t>Mountains of Debt</a:t>
            </a:r>
          </a:p>
        </p:txBody>
      </p:sp>
      <p:sp>
        <p:nvSpPr>
          <p:cNvPr id="5" name="Content Placeholder 4"/>
          <p:cNvSpPr>
            <a:spLocks noGrp="1"/>
          </p:cNvSpPr>
          <p:nvPr>
            <p:ph sz="half" idx="2"/>
          </p:nvPr>
        </p:nvSpPr>
        <p:spPr/>
        <p:txBody>
          <a:bodyPr/>
          <a:lstStyle/>
          <a:p>
            <a:pPr marL="514350" indent="-514350">
              <a:buAutoNum type="arabicPeriod" startAt="6"/>
            </a:pPr>
            <a:r>
              <a:rPr lang="en-US" dirty="0" smtClean="0"/>
              <a:t>Dicey Financial Products</a:t>
            </a:r>
          </a:p>
          <a:p>
            <a:pPr marL="514350" indent="-514350">
              <a:buAutoNum type="arabicPeriod" startAt="6"/>
            </a:pPr>
            <a:r>
              <a:rPr lang="en-US" dirty="0" smtClean="0"/>
              <a:t>Financial Speculation</a:t>
            </a:r>
          </a:p>
          <a:p>
            <a:pPr marL="514350" indent="-514350">
              <a:buAutoNum type="arabicPeriod" startAt="6"/>
            </a:pPr>
            <a:r>
              <a:rPr lang="en-US" dirty="0" smtClean="0"/>
              <a:t>Moral Hazard &amp; Lack of Transparency</a:t>
            </a:r>
          </a:p>
          <a:p>
            <a:pPr marL="514350" indent="-514350">
              <a:buAutoNum type="arabicPeriod" startAt="6"/>
            </a:pPr>
            <a:r>
              <a:rPr lang="en-US" dirty="0" smtClean="0"/>
              <a:t>Deceptive Rating Agencies</a:t>
            </a:r>
          </a:p>
          <a:p>
            <a:pPr marL="514350" indent="-514350">
              <a:buAutoNum type="arabicPeriod" startAt="6"/>
            </a:pPr>
            <a:r>
              <a:rPr lang="en-US" dirty="0" smtClean="0"/>
              <a:t>Bloated Compensation Plans</a:t>
            </a:r>
            <a:endParaRPr lang="en-US" dirty="0"/>
          </a:p>
        </p:txBody>
      </p:sp>
    </p:spTree>
    <p:extLst>
      <p:ext uri="{BB962C8B-B14F-4D97-AF65-F5344CB8AC3E}">
        <p14:creationId xmlns:p14="http://schemas.microsoft.com/office/powerpoint/2010/main" val="145608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Flaw #1: Too big to Fail Banks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1600"/>
            <a:ext cx="7924800" cy="5105400"/>
          </a:xfrm>
        </p:spPr>
      </p:pic>
    </p:spTree>
    <p:extLst>
      <p:ext uri="{BB962C8B-B14F-4D97-AF65-F5344CB8AC3E}">
        <p14:creationId xmlns:p14="http://schemas.microsoft.com/office/powerpoint/2010/main" val="63567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057400" cy="1143000"/>
          </a:xfrm>
        </p:spPr>
        <p:txBody>
          <a:bodyPr/>
          <a:lstStyle/>
          <a:p>
            <a:r>
              <a:rPr lang="en-US" dirty="0" smtClean="0"/>
              <a:t>F.D.I.C.</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228600"/>
            <a:ext cx="6248400" cy="6477000"/>
          </a:xfrm>
        </p:spPr>
      </p:pic>
    </p:spTree>
    <p:extLst>
      <p:ext uri="{BB962C8B-B14F-4D97-AF65-F5344CB8AC3E}">
        <p14:creationId xmlns:p14="http://schemas.microsoft.com/office/powerpoint/2010/main" val="8985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Shadow Banks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90600"/>
            <a:ext cx="8763000" cy="5638800"/>
          </a:xfrm>
          <a:ln>
            <a:solidFill>
              <a:srgbClr val="FFC000"/>
            </a:solidFill>
          </a:ln>
        </p:spPr>
      </p:pic>
    </p:spTree>
    <p:extLst>
      <p:ext uri="{BB962C8B-B14F-4D97-AF65-F5344CB8AC3E}">
        <p14:creationId xmlns:p14="http://schemas.microsoft.com/office/powerpoint/2010/main" val="283260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477000"/>
          </a:xfrm>
          <a:ln>
            <a:solidFill>
              <a:schemeClr val="bg1">
                <a:lumMod val="50000"/>
              </a:schemeClr>
            </a:solidFill>
          </a:ln>
        </p:spPr>
      </p:pic>
    </p:spTree>
    <p:extLst>
      <p:ext uri="{BB962C8B-B14F-4D97-AF65-F5344CB8AC3E}">
        <p14:creationId xmlns:p14="http://schemas.microsoft.com/office/powerpoint/2010/main" val="331323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274638"/>
            <a:ext cx="2133600" cy="2925762"/>
          </a:xfrm>
        </p:spPr>
        <p:txBody>
          <a:bodyPr>
            <a:normAutofit fontScale="90000"/>
          </a:bodyPr>
          <a:lstStyle/>
          <a:p>
            <a:r>
              <a:rPr lang="en-US" dirty="0" smtClean="0"/>
              <a:t>Federal Reserve, Lender of Last Resort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81000"/>
            <a:ext cx="6172200" cy="6172200"/>
          </a:xfrm>
        </p:spPr>
      </p:pic>
    </p:spTree>
    <p:extLst>
      <p:ext uri="{BB962C8B-B14F-4D97-AF65-F5344CB8AC3E}">
        <p14:creationId xmlns:p14="http://schemas.microsoft.com/office/powerpoint/2010/main" val="102885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81000"/>
            <a:ext cx="3429000" cy="1447800"/>
          </a:xfrm>
        </p:spPr>
        <p:txBody>
          <a:bodyPr>
            <a:normAutofit fontScale="90000"/>
          </a:bodyPr>
          <a:lstStyle/>
          <a:p>
            <a:r>
              <a:rPr lang="en-US" dirty="0" smtClean="0"/>
              <a:t>Charles Ponzi and the Ponzi Scheme</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381000"/>
            <a:ext cx="4495800" cy="62484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81600" y="2057400"/>
            <a:ext cx="3416300" cy="4525169"/>
          </a:xfrm>
        </p:spPr>
      </p:pic>
    </p:spTree>
    <p:extLst>
      <p:ext uri="{BB962C8B-B14F-4D97-AF65-F5344CB8AC3E}">
        <p14:creationId xmlns:p14="http://schemas.microsoft.com/office/powerpoint/2010/main" val="309961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638"/>
            <a:ext cx="2438400" cy="1143000"/>
          </a:xfrm>
        </p:spPr>
        <p:txBody>
          <a:bodyPr>
            <a:normAutofit fontScale="90000"/>
          </a:bodyPr>
          <a:lstStyle/>
          <a:p>
            <a:r>
              <a:rPr lang="en-US" dirty="0" smtClean="0"/>
              <a:t>Goldman Sachs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304800"/>
            <a:ext cx="5410200" cy="6248400"/>
          </a:xfrm>
          <a:ln>
            <a:solidFill>
              <a:schemeClr val="accent1">
                <a:lumMod val="60000"/>
                <a:lumOff val="40000"/>
              </a:schemeClr>
            </a:solidFill>
          </a:ln>
        </p:spPr>
      </p:pic>
    </p:spTree>
    <p:extLst>
      <p:ext uri="{BB962C8B-B14F-4D97-AF65-F5344CB8AC3E}">
        <p14:creationId xmlns:p14="http://schemas.microsoft.com/office/powerpoint/2010/main" val="2572310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Fatal Flaw #2: Unchecked Deregulation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47800"/>
            <a:ext cx="8382000" cy="5029200"/>
          </a:xfrm>
        </p:spPr>
      </p:pic>
    </p:spTree>
    <p:extLst>
      <p:ext uri="{BB962C8B-B14F-4D97-AF65-F5344CB8AC3E}">
        <p14:creationId xmlns:p14="http://schemas.microsoft.com/office/powerpoint/2010/main" val="128788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Commodities Futures </a:t>
            </a:r>
            <a:br>
              <a:rPr lang="en-US" dirty="0" smtClean="0"/>
            </a:br>
            <a:r>
              <a:rPr lang="en-US" dirty="0" smtClean="0"/>
              <a:t>Modernization Act, 2000</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1676400"/>
            <a:ext cx="3505200" cy="4876800"/>
          </a:xfrm>
        </p:spPr>
      </p:pic>
    </p:spTree>
    <p:extLst>
      <p:ext uri="{BB962C8B-B14F-4D97-AF65-F5344CB8AC3E}">
        <p14:creationId xmlns:p14="http://schemas.microsoft.com/office/powerpoint/2010/main" val="264443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Fatal Flaw #3: A “Markets Know Best” Federal Reserve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8153400" cy="4724400"/>
          </a:xfrm>
        </p:spPr>
      </p:pic>
    </p:spTree>
    <p:extLst>
      <p:ext uri="{BB962C8B-B14F-4D97-AF65-F5344CB8AC3E}">
        <p14:creationId xmlns:p14="http://schemas.microsoft.com/office/powerpoint/2010/main" val="174325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dirty="0" smtClean="0"/>
              <a:t>Federal Reserve System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838200"/>
            <a:ext cx="8534399" cy="5867400"/>
          </a:xfrm>
          <a:ln>
            <a:solidFill>
              <a:schemeClr val="tx2">
                <a:lumMod val="60000"/>
                <a:lumOff val="40000"/>
              </a:schemeClr>
            </a:solidFill>
          </a:ln>
        </p:spPr>
      </p:pic>
    </p:spTree>
    <p:extLst>
      <p:ext uri="{BB962C8B-B14F-4D97-AF65-F5344CB8AC3E}">
        <p14:creationId xmlns:p14="http://schemas.microsoft.com/office/powerpoint/2010/main" val="317266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2819400" cy="4144962"/>
          </a:xfrm>
        </p:spPr>
        <p:txBody>
          <a:bodyPr>
            <a:normAutofit/>
          </a:bodyPr>
          <a:lstStyle/>
          <a:p>
            <a:r>
              <a:rPr lang="en-US" dirty="0" smtClean="0"/>
              <a:t>Alan Greenspan,</a:t>
            </a:r>
            <a:br>
              <a:rPr lang="en-US" dirty="0" smtClean="0"/>
            </a:br>
            <a:r>
              <a:rPr lang="en-US" dirty="0" smtClean="0"/>
              <a:t>Chair Federal Reserve, 1987-2006</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533400"/>
            <a:ext cx="4267200" cy="6019800"/>
          </a:xfrm>
        </p:spPr>
      </p:pic>
    </p:spTree>
    <p:extLst>
      <p:ext uri="{BB962C8B-B14F-4D97-AF65-F5344CB8AC3E}">
        <p14:creationId xmlns:p14="http://schemas.microsoft.com/office/powerpoint/2010/main" val="277774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Punch Bowl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799431"/>
            <a:ext cx="6350000" cy="4127500"/>
          </a:xfrm>
        </p:spPr>
      </p:pic>
    </p:spTree>
    <p:extLst>
      <p:ext uri="{BB962C8B-B14F-4D97-AF65-F5344CB8AC3E}">
        <p14:creationId xmlns:p14="http://schemas.microsoft.com/office/powerpoint/2010/main" val="266271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Inflation, United States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8686800" cy="5334000"/>
          </a:xfrm>
          <a:ln>
            <a:solidFill>
              <a:schemeClr val="tx2">
                <a:lumMod val="60000"/>
                <a:lumOff val="40000"/>
              </a:schemeClr>
            </a:solidFill>
          </a:ln>
        </p:spPr>
      </p:pic>
    </p:spTree>
    <p:extLst>
      <p:ext uri="{BB962C8B-B14F-4D97-AF65-F5344CB8AC3E}">
        <p14:creationId xmlns:p14="http://schemas.microsoft.com/office/powerpoint/2010/main" val="383186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553200"/>
          </a:xfrm>
          <a:ln>
            <a:solidFill>
              <a:srgbClr val="FF0000"/>
            </a:solidFill>
          </a:ln>
        </p:spPr>
      </p:pic>
    </p:spTree>
    <p:extLst>
      <p:ext uri="{BB962C8B-B14F-4D97-AF65-F5344CB8AC3E}">
        <p14:creationId xmlns:p14="http://schemas.microsoft.com/office/powerpoint/2010/main" val="131470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Fatal Flaw #4: A Real Estate Bubble &amp; Out of Control Lending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752600"/>
            <a:ext cx="6858000" cy="4800600"/>
          </a:xfrm>
          <a:ln>
            <a:solidFill>
              <a:schemeClr val="accent2">
                <a:lumMod val="40000"/>
                <a:lumOff val="60000"/>
              </a:schemeClr>
            </a:solidFill>
          </a:ln>
        </p:spPr>
      </p:pic>
    </p:spTree>
    <p:extLst>
      <p:ext uri="{BB962C8B-B14F-4D97-AF65-F5344CB8AC3E}">
        <p14:creationId xmlns:p14="http://schemas.microsoft.com/office/powerpoint/2010/main" val="229379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Five Sectors of the Global Economy</a:t>
            </a:r>
            <a:endParaRPr lang="en-US" dirty="0"/>
          </a:p>
        </p:txBody>
      </p:sp>
      <p:sp>
        <p:nvSpPr>
          <p:cNvPr id="6" name="Content Placeholder 5"/>
          <p:cNvSpPr>
            <a:spLocks noGrp="1"/>
          </p:cNvSpPr>
          <p:nvPr>
            <p:ph idx="1"/>
          </p:nvPr>
        </p:nvSpPr>
        <p:spPr>
          <a:ln>
            <a:solidFill>
              <a:schemeClr val="bg1">
                <a:lumMod val="50000"/>
              </a:schemeClr>
            </a:solidFill>
          </a:ln>
        </p:spPr>
        <p:txBody>
          <a:bodyPr>
            <a:normAutofit/>
          </a:bodyPr>
          <a:lstStyle/>
          <a:p>
            <a:pPr marL="514350" indent="-514350" algn="ctr">
              <a:buAutoNum type="arabicPeriod"/>
            </a:pPr>
            <a:r>
              <a:rPr lang="en-US" sz="4400" dirty="0" smtClean="0"/>
              <a:t>Primary Sector</a:t>
            </a:r>
          </a:p>
          <a:p>
            <a:pPr marL="514350" indent="-514350" algn="ctr">
              <a:buAutoNum type="arabicPeriod"/>
            </a:pPr>
            <a:r>
              <a:rPr lang="en-US" sz="4400" dirty="0" smtClean="0"/>
              <a:t>Secondary Industry Sector</a:t>
            </a:r>
          </a:p>
          <a:p>
            <a:pPr marL="514350" indent="-514350" algn="ctr">
              <a:buAutoNum type="arabicPeriod"/>
            </a:pPr>
            <a:r>
              <a:rPr lang="en-US" sz="4400" dirty="0" smtClean="0"/>
              <a:t>Service (Tertiary) Sector</a:t>
            </a:r>
          </a:p>
          <a:p>
            <a:pPr marL="514350" indent="-514350" algn="ctr">
              <a:buAutoNum type="arabicPeriod"/>
            </a:pPr>
            <a:r>
              <a:rPr lang="en-US" sz="4400" dirty="0" smtClean="0"/>
              <a:t>Information (Quaternary) Sector</a:t>
            </a:r>
          </a:p>
          <a:p>
            <a:pPr marL="514350" indent="-514350" algn="ctr">
              <a:buAutoNum type="arabicPeriod"/>
            </a:pPr>
            <a:r>
              <a:rPr lang="en-US" sz="4400" dirty="0" smtClean="0"/>
              <a:t>Nonprofit (</a:t>
            </a:r>
            <a:r>
              <a:rPr lang="en-US" sz="4400" dirty="0" err="1" smtClean="0"/>
              <a:t>Quinary</a:t>
            </a:r>
            <a:r>
              <a:rPr lang="en-US" sz="4400" dirty="0" smtClean="0"/>
              <a:t>) Sector</a:t>
            </a:r>
            <a:endParaRPr lang="en-US" sz="4400" dirty="0"/>
          </a:p>
        </p:txBody>
      </p:sp>
    </p:spTree>
    <p:extLst>
      <p:ext uri="{BB962C8B-B14F-4D97-AF65-F5344CB8AC3E}">
        <p14:creationId xmlns:p14="http://schemas.microsoft.com/office/powerpoint/2010/main" val="4100886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457200"/>
            <a:ext cx="7924800" cy="5638800"/>
          </a:xfrm>
          <a:ln>
            <a:solidFill>
              <a:schemeClr val="bg2">
                <a:lumMod val="25000"/>
              </a:schemeClr>
            </a:solidFill>
          </a:ln>
        </p:spPr>
      </p:pic>
    </p:spTree>
    <p:extLst>
      <p:ext uri="{BB962C8B-B14F-4D97-AF65-F5344CB8AC3E}">
        <p14:creationId xmlns:p14="http://schemas.microsoft.com/office/powerpoint/2010/main" val="2034826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10600" cy="6324600"/>
          </a:xfrm>
          <a:ln>
            <a:solidFill>
              <a:schemeClr val="accent1">
                <a:lumMod val="40000"/>
                <a:lumOff val="60000"/>
              </a:schemeClr>
            </a:solidFill>
          </a:ln>
        </p:spPr>
      </p:pic>
    </p:spTree>
    <p:extLst>
      <p:ext uri="{BB962C8B-B14F-4D97-AF65-F5344CB8AC3E}">
        <p14:creationId xmlns:p14="http://schemas.microsoft.com/office/powerpoint/2010/main" val="2941555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Mortgage-Backed Security Issuances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9200"/>
            <a:ext cx="8229600" cy="5334000"/>
          </a:xfrm>
        </p:spPr>
      </p:pic>
    </p:spTree>
    <p:extLst>
      <p:ext uri="{BB962C8B-B14F-4D97-AF65-F5344CB8AC3E}">
        <p14:creationId xmlns:p14="http://schemas.microsoft.com/office/powerpoint/2010/main" val="154598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152400"/>
            <a:ext cx="8763000" cy="6553200"/>
          </a:xfrm>
          <a:ln>
            <a:solidFill>
              <a:srgbClr val="FF0000"/>
            </a:solidFill>
          </a:ln>
        </p:spPr>
      </p:pic>
    </p:spTree>
    <p:extLst>
      <p:ext uri="{BB962C8B-B14F-4D97-AF65-F5344CB8AC3E}">
        <p14:creationId xmlns:p14="http://schemas.microsoft.com/office/powerpoint/2010/main" val="186163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Mortgage Loan Fraud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0"/>
            <a:ext cx="8686800" cy="5029199"/>
          </a:xfrm>
          <a:ln>
            <a:solidFill>
              <a:schemeClr val="bg1">
                <a:lumMod val="50000"/>
              </a:schemeClr>
            </a:solidFill>
          </a:ln>
        </p:spPr>
      </p:pic>
    </p:spTree>
    <p:extLst>
      <p:ext uri="{BB962C8B-B14F-4D97-AF65-F5344CB8AC3E}">
        <p14:creationId xmlns:p14="http://schemas.microsoft.com/office/powerpoint/2010/main" val="254833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Home Price Trend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458199" cy="5562600"/>
          </a:xfrm>
          <a:ln>
            <a:solidFill>
              <a:schemeClr val="tx2">
                <a:lumMod val="60000"/>
                <a:lumOff val="40000"/>
              </a:schemeClr>
            </a:solidFill>
          </a:ln>
        </p:spPr>
      </p:pic>
    </p:spTree>
    <p:extLst>
      <p:ext uri="{BB962C8B-B14F-4D97-AF65-F5344CB8AC3E}">
        <p14:creationId xmlns:p14="http://schemas.microsoft.com/office/powerpoint/2010/main" val="238804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1000" y="228600"/>
            <a:ext cx="8534400" cy="6553200"/>
          </a:xfrm>
          <a:ln>
            <a:solidFill>
              <a:srgbClr val="CC0000"/>
            </a:solidFill>
          </a:ln>
        </p:spPr>
      </p:pic>
    </p:spTree>
    <p:extLst>
      <p:ext uri="{BB962C8B-B14F-4D97-AF65-F5344CB8AC3E}">
        <p14:creationId xmlns:p14="http://schemas.microsoft.com/office/powerpoint/2010/main" val="2359353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4800" y="152400"/>
            <a:ext cx="8534400" cy="6553200"/>
          </a:xfrm>
        </p:spPr>
      </p:pic>
    </p:spTree>
    <p:extLst>
      <p:ext uri="{BB962C8B-B14F-4D97-AF65-F5344CB8AC3E}">
        <p14:creationId xmlns:p14="http://schemas.microsoft.com/office/powerpoint/2010/main" val="59041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UK House Prices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19200"/>
            <a:ext cx="8686800" cy="5410200"/>
          </a:xfrm>
          <a:ln>
            <a:solidFill>
              <a:schemeClr val="accent1"/>
            </a:solidFill>
          </a:ln>
        </p:spPr>
      </p:pic>
    </p:spTree>
    <p:extLst>
      <p:ext uri="{BB962C8B-B14F-4D97-AF65-F5344CB8AC3E}">
        <p14:creationId xmlns:p14="http://schemas.microsoft.com/office/powerpoint/2010/main" val="193450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304800"/>
            <a:ext cx="8686800" cy="6324600"/>
          </a:xfrm>
        </p:spPr>
      </p:pic>
    </p:spTree>
    <p:extLst>
      <p:ext uri="{BB962C8B-B14F-4D97-AF65-F5344CB8AC3E}">
        <p14:creationId xmlns:p14="http://schemas.microsoft.com/office/powerpoint/2010/main" val="23932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3001962"/>
          </a:xfrm>
        </p:spPr>
        <p:txBody>
          <a:bodyPr>
            <a:normAutofit/>
          </a:bodyPr>
          <a:lstStyle/>
          <a:p>
            <a:r>
              <a:rPr lang="en-US" dirty="0" smtClean="0"/>
              <a:t>1. Primary Sector, Forestry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28600"/>
            <a:ext cx="5257800" cy="6248400"/>
          </a:xfrm>
        </p:spPr>
      </p:pic>
    </p:spTree>
    <p:extLst>
      <p:ext uri="{BB962C8B-B14F-4D97-AF65-F5344CB8AC3E}">
        <p14:creationId xmlns:p14="http://schemas.microsoft.com/office/powerpoint/2010/main" val="808341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152400"/>
            <a:ext cx="8763000" cy="6553200"/>
          </a:xfrm>
          <a:ln>
            <a:solidFill>
              <a:schemeClr val="accent1">
                <a:lumMod val="75000"/>
              </a:schemeClr>
            </a:solidFill>
          </a:ln>
        </p:spPr>
      </p:pic>
    </p:spTree>
    <p:extLst>
      <p:ext uri="{BB962C8B-B14F-4D97-AF65-F5344CB8AC3E}">
        <p14:creationId xmlns:p14="http://schemas.microsoft.com/office/powerpoint/2010/main" val="3093772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ln>
            <a:solidFill>
              <a:schemeClr val="tx1">
                <a:lumMod val="65000"/>
                <a:lumOff val="35000"/>
              </a:schemeClr>
            </a:solidFill>
          </a:ln>
        </p:spPr>
      </p:pic>
    </p:spTree>
    <p:extLst>
      <p:ext uri="{BB962C8B-B14F-4D97-AF65-F5344CB8AC3E}">
        <p14:creationId xmlns:p14="http://schemas.microsoft.com/office/powerpoint/2010/main" val="1377282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839200" cy="6629400"/>
          </a:xfrm>
          <a:ln>
            <a:solidFill>
              <a:srgbClr val="FFFF00"/>
            </a:solidFill>
          </a:ln>
        </p:spPr>
      </p:pic>
    </p:spTree>
    <p:extLst>
      <p:ext uri="{BB962C8B-B14F-4D97-AF65-F5344CB8AC3E}">
        <p14:creationId xmlns:p14="http://schemas.microsoft.com/office/powerpoint/2010/main" val="2567644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ln>
            <a:solidFill>
              <a:schemeClr val="accent1">
                <a:lumMod val="60000"/>
                <a:lumOff val="40000"/>
              </a:schemeClr>
            </a:solidFill>
          </a:ln>
        </p:spPr>
      </p:pic>
    </p:spTree>
    <p:extLst>
      <p:ext uri="{BB962C8B-B14F-4D97-AF65-F5344CB8AC3E}">
        <p14:creationId xmlns:p14="http://schemas.microsoft.com/office/powerpoint/2010/main" val="2273963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Fatal Flaw #5: Mountains of Debt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143000"/>
            <a:ext cx="8458200" cy="5334000"/>
          </a:xfrm>
          <a:ln>
            <a:solidFill>
              <a:schemeClr val="accent2">
                <a:lumMod val="75000"/>
              </a:schemeClr>
            </a:solidFill>
          </a:ln>
        </p:spPr>
      </p:pic>
    </p:spTree>
    <p:extLst>
      <p:ext uri="{BB962C8B-B14F-4D97-AF65-F5344CB8AC3E}">
        <p14:creationId xmlns:p14="http://schemas.microsoft.com/office/powerpoint/2010/main" val="1572278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1000" y="152400"/>
            <a:ext cx="8534400" cy="6553200"/>
          </a:xfrm>
          <a:ln>
            <a:solidFill>
              <a:srgbClr val="92D050"/>
            </a:solidFill>
          </a:ln>
        </p:spPr>
      </p:pic>
    </p:spTree>
    <p:extLst>
      <p:ext uri="{BB962C8B-B14F-4D97-AF65-F5344CB8AC3E}">
        <p14:creationId xmlns:p14="http://schemas.microsoft.com/office/powerpoint/2010/main" val="2749635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228600"/>
            <a:ext cx="8915400" cy="6477000"/>
          </a:xfrm>
          <a:ln>
            <a:solidFill>
              <a:schemeClr val="accent1">
                <a:lumMod val="75000"/>
              </a:schemeClr>
            </a:solidFill>
          </a:ln>
        </p:spPr>
      </p:pic>
    </p:spTree>
    <p:extLst>
      <p:ext uri="{BB962C8B-B14F-4D97-AF65-F5344CB8AC3E}">
        <p14:creationId xmlns:p14="http://schemas.microsoft.com/office/powerpoint/2010/main" val="26515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228600"/>
            <a:ext cx="8839200" cy="6477000"/>
          </a:xfrm>
          <a:ln>
            <a:solidFill>
              <a:srgbClr val="92D050"/>
            </a:solidFill>
          </a:ln>
        </p:spPr>
      </p:pic>
    </p:spTree>
    <p:extLst>
      <p:ext uri="{BB962C8B-B14F-4D97-AF65-F5344CB8AC3E}">
        <p14:creationId xmlns:p14="http://schemas.microsoft.com/office/powerpoint/2010/main" val="3451481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10600" cy="6400800"/>
          </a:xfrm>
          <a:ln>
            <a:solidFill>
              <a:srgbClr val="7030A0"/>
            </a:solidFill>
          </a:ln>
        </p:spPr>
      </p:pic>
    </p:spTree>
    <p:extLst>
      <p:ext uri="{BB962C8B-B14F-4D97-AF65-F5344CB8AC3E}">
        <p14:creationId xmlns:p14="http://schemas.microsoft.com/office/powerpoint/2010/main" val="2465280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86800" cy="6324600"/>
          </a:xfrm>
          <a:ln>
            <a:solidFill>
              <a:srgbClr val="FF0000"/>
            </a:solidFill>
          </a:ln>
        </p:spPr>
      </p:pic>
    </p:spTree>
    <p:extLst>
      <p:ext uri="{BB962C8B-B14F-4D97-AF65-F5344CB8AC3E}">
        <p14:creationId xmlns:p14="http://schemas.microsoft.com/office/powerpoint/2010/main" val="331352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2. Secondary Industry Sector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8534400" cy="5486400"/>
          </a:xfrm>
        </p:spPr>
      </p:pic>
    </p:spTree>
    <p:extLst>
      <p:ext uri="{BB962C8B-B14F-4D97-AF65-F5344CB8AC3E}">
        <p14:creationId xmlns:p14="http://schemas.microsoft.com/office/powerpoint/2010/main" val="453729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ln>
            <a:solidFill>
              <a:srgbClr val="00B050"/>
            </a:solidFill>
          </a:ln>
        </p:spPr>
      </p:pic>
    </p:spTree>
    <p:extLst>
      <p:ext uri="{BB962C8B-B14F-4D97-AF65-F5344CB8AC3E}">
        <p14:creationId xmlns:p14="http://schemas.microsoft.com/office/powerpoint/2010/main" val="3392968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Fatal Flaw #6: Dicey Financial Products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371600"/>
            <a:ext cx="8534400" cy="5181600"/>
          </a:xfrm>
        </p:spPr>
      </p:pic>
    </p:spTree>
    <p:extLst>
      <p:ext uri="{BB962C8B-B14F-4D97-AF65-F5344CB8AC3E}">
        <p14:creationId xmlns:p14="http://schemas.microsoft.com/office/powerpoint/2010/main" val="3181262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76200"/>
            <a:ext cx="8839200" cy="6705600"/>
          </a:xfrm>
          <a:ln>
            <a:solidFill>
              <a:srgbClr val="FFC000"/>
            </a:solidFill>
          </a:ln>
        </p:spPr>
      </p:pic>
    </p:spTree>
    <p:extLst>
      <p:ext uri="{BB962C8B-B14F-4D97-AF65-F5344CB8AC3E}">
        <p14:creationId xmlns:p14="http://schemas.microsoft.com/office/powerpoint/2010/main" val="2861071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4800" y="228600"/>
            <a:ext cx="8534400" cy="6400800"/>
          </a:xfrm>
          <a:ln>
            <a:solidFill>
              <a:srgbClr val="92D050"/>
            </a:solidFill>
          </a:ln>
        </p:spPr>
      </p:pic>
    </p:spTree>
    <p:extLst>
      <p:ext uri="{BB962C8B-B14F-4D97-AF65-F5344CB8AC3E}">
        <p14:creationId xmlns:p14="http://schemas.microsoft.com/office/powerpoint/2010/main" val="1648161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74638"/>
            <a:ext cx="2362200" cy="2544762"/>
          </a:xfrm>
        </p:spPr>
        <p:txBody>
          <a:bodyPr>
            <a:normAutofit fontScale="90000"/>
          </a:bodyPr>
          <a:lstStyle/>
          <a:p>
            <a:r>
              <a:rPr lang="en-US" dirty="0" smtClean="0"/>
              <a:t>Futures Trading,</a:t>
            </a:r>
            <a:br>
              <a:rPr lang="en-US" dirty="0" smtClean="0"/>
            </a:br>
            <a:r>
              <a:rPr lang="en-US" dirty="0" smtClean="0"/>
              <a:t>A Derivative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381000"/>
            <a:ext cx="5181600" cy="6248400"/>
          </a:xfrm>
        </p:spPr>
      </p:pic>
    </p:spTree>
    <p:extLst>
      <p:ext uri="{BB962C8B-B14F-4D97-AF65-F5344CB8AC3E}">
        <p14:creationId xmlns:p14="http://schemas.microsoft.com/office/powerpoint/2010/main" val="4255634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Southwest Airlines Uses Futures Trading to Manage Fuel Costs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00200"/>
            <a:ext cx="8686799" cy="5105400"/>
          </a:xfrm>
        </p:spPr>
      </p:pic>
    </p:spTree>
    <p:extLst>
      <p:ext uri="{BB962C8B-B14F-4D97-AF65-F5344CB8AC3E}">
        <p14:creationId xmlns:p14="http://schemas.microsoft.com/office/powerpoint/2010/main" val="3756014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763000" cy="6430963"/>
          </a:xfrm>
          <a:ln>
            <a:solidFill>
              <a:schemeClr val="accent2">
                <a:lumMod val="75000"/>
              </a:schemeClr>
            </a:solidFill>
          </a:ln>
        </p:spPr>
      </p:pic>
    </p:spTree>
    <p:extLst>
      <p:ext uri="{BB962C8B-B14F-4D97-AF65-F5344CB8AC3E}">
        <p14:creationId xmlns:p14="http://schemas.microsoft.com/office/powerpoint/2010/main" val="1163620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Volume of CDOs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8610600" cy="5486400"/>
          </a:xfrm>
          <a:ln>
            <a:solidFill>
              <a:srgbClr val="FFC000"/>
            </a:solidFill>
          </a:ln>
        </p:spPr>
      </p:pic>
    </p:spTree>
    <p:extLst>
      <p:ext uri="{BB962C8B-B14F-4D97-AF65-F5344CB8AC3E}">
        <p14:creationId xmlns:p14="http://schemas.microsoft.com/office/powerpoint/2010/main" val="2528016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228600"/>
            <a:ext cx="8763000" cy="6477000"/>
          </a:xfrm>
          <a:ln>
            <a:solidFill>
              <a:schemeClr val="bg1">
                <a:lumMod val="50000"/>
              </a:schemeClr>
            </a:solidFill>
          </a:ln>
        </p:spPr>
      </p:pic>
    </p:spTree>
    <p:extLst>
      <p:ext uri="{BB962C8B-B14F-4D97-AF65-F5344CB8AC3E}">
        <p14:creationId xmlns:p14="http://schemas.microsoft.com/office/powerpoint/2010/main" val="3276726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457200"/>
            <a:ext cx="2057400" cy="3048000"/>
          </a:xfrm>
        </p:spPr>
        <p:txBody>
          <a:bodyPr>
            <a:normAutofit fontScale="90000"/>
          </a:bodyPr>
          <a:lstStyle/>
          <a:p>
            <a:r>
              <a:rPr lang="en-US" dirty="0" smtClean="0"/>
              <a:t>Email from </a:t>
            </a:r>
            <a:r>
              <a:rPr lang="en-US" dirty="0" err="1" smtClean="0"/>
              <a:t>Deusche</a:t>
            </a:r>
            <a:r>
              <a:rPr lang="en-US" dirty="0" smtClean="0"/>
              <a:t> Bank</a:t>
            </a:r>
            <a:br>
              <a:rPr lang="en-US" dirty="0" smtClean="0"/>
            </a:br>
            <a:r>
              <a:rPr lang="en-US" dirty="0" smtClean="0"/>
              <a:t>CDO Trader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76200"/>
            <a:ext cx="6477000" cy="6477000"/>
          </a:xfrm>
          <a:ln>
            <a:solidFill>
              <a:schemeClr val="tx1"/>
            </a:solidFill>
          </a:ln>
        </p:spPr>
      </p:pic>
    </p:spTree>
    <p:extLst>
      <p:ext uri="{BB962C8B-B14F-4D97-AF65-F5344CB8AC3E}">
        <p14:creationId xmlns:p14="http://schemas.microsoft.com/office/powerpoint/2010/main" val="408018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3. Service: The Tertiary Sector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19200"/>
            <a:ext cx="8001000" cy="5334000"/>
          </a:xfrm>
        </p:spPr>
      </p:pic>
    </p:spTree>
    <p:extLst>
      <p:ext uri="{BB962C8B-B14F-4D97-AF65-F5344CB8AC3E}">
        <p14:creationId xmlns:p14="http://schemas.microsoft.com/office/powerpoint/2010/main" val="978328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215392"/>
            <a:ext cx="8763000" cy="6615113"/>
          </a:xfrm>
          <a:ln>
            <a:solidFill>
              <a:schemeClr val="bg1">
                <a:lumMod val="50000"/>
              </a:schemeClr>
            </a:solidFill>
          </a:ln>
        </p:spPr>
      </p:pic>
    </p:spTree>
    <p:extLst>
      <p:ext uri="{BB962C8B-B14F-4D97-AF65-F5344CB8AC3E}">
        <p14:creationId xmlns:p14="http://schemas.microsoft.com/office/powerpoint/2010/main" val="414609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Credit Default Swaps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153400" cy="5334000"/>
          </a:xfrm>
          <a:ln>
            <a:solidFill>
              <a:srgbClr val="00B050"/>
            </a:solidFill>
          </a:ln>
        </p:spPr>
      </p:pic>
    </p:spTree>
    <p:extLst>
      <p:ext uri="{BB962C8B-B14F-4D97-AF65-F5344CB8AC3E}">
        <p14:creationId xmlns:p14="http://schemas.microsoft.com/office/powerpoint/2010/main" val="27410845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Credit Default Swaps (CDS)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95400"/>
            <a:ext cx="7467600" cy="5334000"/>
          </a:xfrm>
          <a:ln>
            <a:solidFill>
              <a:srgbClr val="00B050"/>
            </a:solidFill>
          </a:ln>
        </p:spPr>
      </p:pic>
    </p:spTree>
    <p:extLst>
      <p:ext uri="{BB962C8B-B14F-4D97-AF65-F5344CB8AC3E}">
        <p14:creationId xmlns:p14="http://schemas.microsoft.com/office/powerpoint/2010/main" val="3211965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Gambling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66800"/>
            <a:ext cx="8305800" cy="5486400"/>
          </a:xfrm>
        </p:spPr>
      </p:pic>
    </p:spTree>
    <p:extLst>
      <p:ext uri="{BB962C8B-B14F-4D97-AF65-F5344CB8AC3E}">
        <p14:creationId xmlns:p14="http://schemas.microsoft.com/office/powerpoint/2010/main" val="2908778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057400" cy="3810000"/>
          </a:xfrm>
        </p:spPr>
        <p:txBody>
          <a:bodyPr>
            <a:normAutofit fontScale="90000"/>
          </a:bodyPr>
          <a:lstStyle/>
          <a:p>
            <a:r>
              <a:rPr lang="en-US" dirty="0" smtClean="0"/>
              <a:t>The Financial Sector: </a:t>
            </a:r>
            <a:br>
              <a:rPr lang="en-US" dirty="0" smtClean="0"/>
            </a:br>
            <a:r>
              <a:rPr lang="en-US" dirty="0" smtClean="0"/>
              <a:t>A House of Cards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228600"/>
            <a:ext cx="5791200" cy="6324600"/>
          </a:xfrm>
          <a:ln>
            <a:solidFill>
              <a:schemeClr val="accent2">
                <a:lumMod val="75000"/>
              </a:schemeClr>
            </a:solidFill>
          </a:ln>
        </p:spPr>
      </p:pic>
    </p:spTree>
    <p:extLst>
      <p:ext uri="{BB962C8B-B14F-4D97-AF65-F5344CB8AC3E}">
        <p14:creationId xmlns:p14="http://schemas.microsoft.com/office/powerpoint/2010/main" val="1768309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dirty="0"/>
              <a:t>Fatal Flaw #7: Financial </a:t>
            </a:r>
            <a:br>
              <a:rPr lang="en-US" dirty="0"/>
            </a:br>
            <a:r>
              <a:rPr lang="en-US" dirty="0"/>
              <a:t>Speculative Mania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76400"/>
            <a:ext cx="8763000" cy="4953000"/>
          </a:xfrm>
          <a:ln>
            <a:solidFill>
              <a:schemeClr val="bg1">
                <a:lumMod val="50000"/>
              </a:schemeClr>
            </a:solidFill>
          </a:ln>
        </p:spPr>
      </p:pic>
    </p:spTree>
    <p:extLst>
      <p:ext uri="{BB962C8B-B14F-4D97-AF65-F5344CB8AC3E}">
        <p14:creationId xmlns:p14="http://schemas.microsoft.com/office/powerpoint/2010/main" val="1110071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Speculation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95400"/>
            <a:ext cx="8458199" cy="5181600"/>
          </a:xfrm>
          <a:ln>
            <a:solidFill>
              <a:srgbClr val="00B050"/>
            </a:solidFill>
          </a:ln>
        </p:spPr>
      </p:pic>
    </p:spTree>
    <p:extLst>
      <p:ext uri="{BB962C8B-B14F-4D97-AF65-F5344CB8AC3E}">
        <p14:creationId xmlns:p14="http://schemas.microsoft.com/office/powerpoint/2010/main" val="1448866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Residential &amp; Non-Residential Fixed </a:t>
            </a:r>
            <a:r>
              <a:rPr lang="en-US" sz="3200" dirty="0"/>
              <a:t>I</a:t>
            </a:r>
            <a:r>
              <a:rPr lang="en-US" sz="3200" dirty="0" smtClean="0"/>
              <a:t>nvestment</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143000"/>
            <a:ext cx="8763000" cy="5562600"/>
          </a:xfrm>
        </p:spPr>
      </p:pic>
    </p:spTree>
    <p:extLst>
      <p:ext uri="{BB962C8B-B14F-4D97-AF65-F5344CB8AC3E}">
        <p14:creationId xmlns:p14="http://schemas.microsoft.com/office/powerpoint/2010/main" val="597130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smtClean="0"/>
              <a:t>Fatal Flaw #8: Moral Hazard &amp; </a:t>
            </a:r>
            <a:br>
              <a:rPr lang="en-US" dirty="0" smtClean="0"/>
            </a:br>
            <a:r>
              <a:rPr lang="en-US" dirty="0" smtClean="0"/>
              <a:t>Lack of Transparency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00200"/>
            <a:ext cx="8458200" cy="4953000"/>
          </a:xfrm>
        </p:spPr>
      </p:pic>
    </p:spTree>
    <p:extLst>
      <p:ext uri="{BB962C8B-B14F-4D97-AF65-F5344CB8AC3E}">
        <p14:creationId xmlns:p14="http://schemas.microsoft.com/office/powerpoint/2010/main" val="760536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3200400" cy="3916362"/>
          </a:xfrm>
        </p:spPr>
        <p:txBody>
          <a:bodyPr>
            <a:normAutofit/>
          </a:bodyPr>
          <a:lstStyle/>
          <a:p>
            <a:r>
              <a:rPr lang="en-US" dirty="0" smtClean="0"/>
              <a:t>American International Group </a:t>
            </a:r>
            <a:br>
              <a:rPr lang="en-US" dirty="0" smtClean="0"/>
            </a:br>
            <a:r>
              <a:rPr lang="en-US" dirty="0" smtClean="0"/>
              <a:t>AIG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228600"/>
            <a:ext cx="5181600" cy="6400800"/>
          </a:xfrm>
          <a:ln>
            <a:solidFill>
              <a:schemeClr val="tx1">
                <a:lumMod val="50000"/>
                <a:lumOff val="50000"/>
              </a:schemeClr>
            </a:solidFill>
          </a:ln>
        </p:spPr>
      </p:pic>
    </p:spTree>
    <p:extLst>
      <p:ext uri="{BB962C8B-B14F-4D97-AF65-F5344CB8AC3E}">
        <p14:creationId xmlns:p14="http://schemas.microsoft.com/office/powerpoint/2010/main" val="188818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4. Information, Quaternary Sector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8229599" cy="5257800"/>
          </a:xfrm>
        </p:spPr>
      </p:pic>
    </p:spTree>
    <p:extLst>
      <p:ext uri="{BB962C8B-B14F-4D97-AF65-F5344CB8AC3E}">
        <p14:creationId xmlns:p14="http://schemas.microsoft.com/office/powerpoint/2010/main" val="1265111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Fatal Flaw #9: </a:t>
            </a:r>
            <a:br>
              <a:rPr lang="en-US" dirty="0" smtClean="0"/>
            </a:br>
            <a:r>
              <a:rPr lang="en-US" dirty="0" smtClean="0"/>
              <a:t>Deceptive Rating Agencies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905000"/>
            <a:ext cx="8458200" cy="4495799"/>
          </a:xfrm>
          <a:ln>
            <a:solidFill>
              <a:schemeClr val="bg1">
                <a:lumMod val="50000"/>
              </a:schemeClr>
            </a:solidFill>
          </a:ln>
        </p:spPr>
      </p:pic>
    </p:spTree>
    <p:extLst>
      <p:ext uri="{BB962C8B-B14F-4D97-AF65-F5344CB8AC3E}">
        <p14:creationId xmlns:p14="http://schemas.microsoft.com/office/powerpoint/2010/main" val="837166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04800"/>
            <a:ext cx="2514600" cy="2743200"/>
          </a:xfrm>
        </p:spPr>
        <p:txBody>
          <a:bodyPr>
            <a:normAutofit/>
          </a:bodyPr>
          <a:lstStyle/>
          <a:p>
            <a:r>
              <a:rPr lang="en-US" dirty="0" smtClean="0"/>
              <a:t>McGraw Hill</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28600"/>
            <a:ext cx="5486400" cy="6400800"/>
          </a:xfrm>
          <a:ln>
            <a:solidFill>
              <a:schemeClr val="tx1">
                <a:lumMod val="65000"/>
                <a:lumOff val="35000"/>
              </a:schemeClr>
            </a:solidFill>
          </a:ln>
        </p:spPr>
      </p:pic>
    </p:spTree>
    <p:extLst>
      <p:ext uri="{BB962C8B-B14F-4D97-AF65-F5344CB8AC3E}">
        <p14:creationId xmlns:p14="http://schemas.microsoft.com/office/powerpoint/2010/main" val="4247727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152400"/>
            <a:ext cx="8686800" cy="6477000"/>
          </a:xfrm>
          <a:ln>
            <a:solidFill>
              <a:schemeClr val="tx1">
                <a:lumMod val="50000"/>
                <a:lumOff val="50000"/>
              </a:schemeClr>
            </a:solidFill>
          </a:ln>
        </p:spPr>
      </p:pic>
    </p:spTree>
    <p:extLst>
      <p:ext uri="{BB962C8B-B14F-4D97-AF65-F5344CB8AC3E}">
        <p14:creationId xmlns:p14="http://schemas.microsoft.com/office/powerpoint/2010/main" val="385420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Credit Rating Agencies Downgrades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8610600" cy="5562600"/>
          </a:xfrm>
          <a:ln>
            <a:solidFill>
              <a:srgbClr val="3366FF"/>
            </a:solidFill>
          </a:ln>
        </p:spPr>
      </p:pic>
    </p:spTree>
    <p:extLst>
      <p:ext uri="{BB962C8B-B14F-4D97-AF65-F5344CB8AC3E}">
        <p14:creationId xmlns:p14="http://schemas.microsoft.com/office/powerpoint/2010/main" val="4098867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Fatal Flaw #10: </a:t>
            </a:r>
            <a:br>
              <a:rPr lang="en-US" dirty="0" smtClean="0"/>
            </a:br>
            <a:r>
              <a:rPr lang="en-US" dirty="0" smtClean="0"/>
              <a:t>Bloated Compensation Plans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676400"/>
            <a:ext cx="8534400" cy="4953000"/>
          </a:xfrm>
          <a:ln>
            <a:solidFill>
              <a:srgbClr val="CC0000"/>
            </a:solidFill>
          </a:ln>
        </p:spPr>
      </p:pic>
    </p:spTree>
    <p:extLst>
      <p:ext uri="{BB962C8B-B14F-4D97-AF65-F5344CB8AC3E}">
        <p14:creationId xmlns:p14="http://schemas.microsoft.com/office/powerpoint/2010/main" val="70514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Nonprofit, </a:t>
            </a:r>
            <a:r>
              <a:rPr lang="en-US" dirty="0" err="1" smtClean="0"/>
              <a:t>Quinary</a:t>
            </a:r>
            <a:r>
              <a:rPr lang="en-US" dirty="0" smtClean="0"/>
              <a:t> Sector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447800"/>
            <a:ext cx="7239000" cy="5029200"/>
          </a:xfrm>
          <a:ln>
            <a:solidFill>
              <a:srgbClr val="00B0F0"/>
            </a:solidFill>
          </a:ln>
        </p:spPr>
      </p:pic>
    </p:spTree>
    <p:extLst>
      <p:ext uri="{BB962C8B-B14F-4D97-AF65-F5344CB8AC3E}">
        <p14:creationId xmlns:p14="http://schemas.microsoft.com/office/powerpoint/2010/main" val="160128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Wall Street</a:t>
            </a:r>
            <a:endParaRPr lang="en-US" sz="5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524000"/>
            <a:ext cx="6781800" cy="5029200"/>
          </a:xfrm>
        </p:spPr>
      </p:pic>
    </p:spTree>
    <p:extLst>
      <p:ext uri="{BB962C8B-B14F-4D97-AF65-F5344CB8AC3E}">
        <p14:creationId xmlns:p14="http://schemas.microsoft.com/office/powerpoint/2010/main" val="1906430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2748</Words>
  <Application>Microsoft Office PowerPoint</Application>
  <PresentationFormat>On-screen Show (4:3)</PresentationFormat>
  <Paragraphs>214</Paragraphs>
  <Slides>74</Slides>
  <Notes>72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The Financial Sector:  Ten Fatal Flaws</vt:lpstr>
      <vt:lpstr>Charles Ponzi and the Ponzi Scheme</vt:lpstr>
      <vt:lpstr>Five Sectors of the Global Economy</vt:lpstr>
      <vt:lpstr>1. Primary Sector, Forestry</vt:lpstr>
      <vt:lpstr>2. Secondary Industry Sector</vt:lpstr>
      <vt:lpstr>3. Service: The Tertiary Sector</vt:lpstr>
      <vt:lpstr>4. Information, Quaternary Sector</vt:lpstr>
      <vt:lpstr>5. Nonprofit, Quinary Sector</vt:lpstr>
      <vt:lpstr>Wall Street</vt:lpstr>
      <vt:lpstr>PowerPoint Presentation</vt:lpstr>
      <vt:lpstr>PowerPoint Presentation</vt:lpstr>
      <vt:lpstr>Casino Slots, A Reckless Economy</vt:lpstr>
      <vt:lpstr>American Progress</vt:lpstr>
      <vt:lpstr>10 Fatal Flaws  in the Financial Sector</vt:lpstr>
      <vt:lpstr>Fatal Flaw #1: Too big to Fail Banks</vt:lpstr>
      <vt:lpstr>F.D.I.C.</vt:lpstr>
      <vt:lpstr>Shadow Banks</vt:lpstr>
      <vt:lpstr>PowerPoint Presentation</vt:lpstr>
      <vt:lpstr>Federal Reserve, Lender of Last Resort</vt:lpstr>
      <vt:lpstr>Goldman Sachs</vt:lpstr>
      <vt:lpstr>Fatal Flaw #2: Unchecked Deregulation</vt:lpstr>
      <vt:lpstr>Commodities Futures  Modernization Act, 2000</vt:lpstr>
      <vt:lpstr>Fatal Flaw #3: A “Markets Know Best” Federal Reserve</vt:lpstr>
      <vt:lpstr>Federal Reserve System</vt:lpstr>
      <vt:lpstr>Alan Greenspan, Chair Federal Reserve, 1987-2006</vt:lpstr>
      <vt:lpstr>The Punch Bowl</vt:lpstr>
      <vt:lpstr>Inflation, United States</vt:lpstr>
      <vt:lpstr>PowerPoint Presentation</vt:lpstr>
      <vt:lpstr>Fatal Flaw #4: A Real Estate Bubble &amp; Out of Control Lending</vt:lpstr>
      <vt:lpstr>PowerPoint Presentation</vt:lpstr>
      <vt:lpstr>PowerPoint Presentation</vt:lpstr>
      <vt:lpstr>Mortgage-Backed Security Issuances</vt:lpstr>
      <vt:lpstr>PowerPoint Presentation</vt:lpstr>
      <vt:lpstr>Growth in Mortgage Loan Fraud</vt:lpstr>
      <vt:lpstr>Home Price Trend</vt:lpstr>
      <vt:lpstr>PowerPoint Presentation</vt:lpstr>
      <vt:lpstr>PowerPoint Presentation</vt:lpstr>
      <vt:lpstr>UK House Prices</vt:lpstr>
      <vt:lpstr>PowerPoint Presentation</vt:lpstr>
      <vt:lpstr>PowerPoint Presentation</vt:lpstr>
      <vt:lpstr>PowerPoint Presentation</vt:lpstr>
      <vt:lpstr>PowerPoint Presentation</vt:lpstr>
      <vt:lpstr>PowerPoint Presentation</vt:lpstr>
      <vt:lpstr>Fatal Flaw #5: Mountains of Debt</vt:lpstr>
      <vt:lpstr>PowerPoint Presentation</vt:lpstr>
      <vt:lpstr>PowerPoint Presentation</vt:lpstr>
      <vt:lpstr>PowerPoint Presentation</vt:lpstr>
      <vt:lpstr>PowerPoint Presentation</vt:lpstr>
      <vt:lpstr>PowerPoint Presentation</vt:lpstr>
      <vt:lpstr>PowerPoint Presentation</vt:lpstr>
      <vt:lpstr>Fatal Flaw #6: Dicey Financial Products</vt:lpstr>
      <vt:lpstr>PowerPoint Presentation</vt:lpstr>
      <vt:lpstr>PowerPoint Presentation</vt:lpstr>
      <vt:lpstr>Futures Trading, A Derivative</vt:lpstr>
      <vt:lpstr>Southwest Airlines Uses Futures Trading to Manage Fuel Costs</vt:lpstr>
      <vt:lpstr>PowerPoint Presentation</vt:lpstr>
      <vt:lpstr>Volume of CDOs</vt:lpstr>
      <vt:lpstr>PowerPoint Presentation</vt:lpstr>
      <vt:lpstr>Email from Deusche Bank CDO Trader  </vt:lpstr>
      <vt:lpstr>PowerPoint Presentation</vt:lpstr>
      <vt:lpstr>Credit Default Swaps</vt:lpstr>
      <vt:lpstr>Credit Default Swaps (CDS)</vt:lpstr>
      <vt:lpstr>Gambling</vt:lpstr>
      <vt:lpstr>The Financial Sector:  A House of Cards</vt:lpstr>
      <vt:lpstr>Fatal Flaw #7: Financial  Speculative Mania</vt:lpstr>
      <vt:lpstr>Speculation</vt:lpstr>
      <vt:lpstr>Residential &amp; Non-Residential Fixed Investment</vt:lpstr>
      <vt:lpstr>Fatal Flaw #8: Moral Hazard &amp;  Lack of Transparency</vt:lpstr>
      <vt:lpstr>American International Group  AIG</vt:lpstr>
      <vt:lpstr>Fatal Flaw #9:  Deceptive Rating Agencies</vt:lpstr>
      <vt:lpstr>McGraw Hill</vt:lpstr>
      <vt:lpstr>PowerPoint Presentation</vt:lpstr>
      <vt:lpstr>Credit Rating Agencies Downgrades</vt:lpstr>
      <vt:lpstr>Fatal Flaw #10:  Bloated Compensation Plans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Sector:  Ten Fatal Flaws</dc:title>
  <dc:creator>Back In Use</dc:creator>
  <cp:lastModifiedBy>Back In Use</cp:lastModifiedBy>
  <cp:revision>43</cp:revision>
  <dcterms:created xsi:type="dcterms:W3CDTF">2006-08-16T00:00:00Z</dcterms:created>
  <dcterms:modified xsi:type="dcterms:W3CDTF">2015-03-02T20:39:52Z</dcterms:modified>
</cp:coreProperties>
</file>